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300" r:id="rId3"/>
    <p:sldId id="301"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99"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18288000" cy="10287000"/>
  <p:notesSz cx="6858000" cy="9144000"/>
  <p:embeddedFontLst>
    <p:embeddedFont>
      <p:font typeface="Calibri" panose="020F0502020204030204" pitchFamily="34" charset="0"/>
      <p:regular r:id="rId49"/>
      <p:bold r:id="rId50"/>
      <p:italic r:id="rId51"/>
      <p:boldItalic r:id="rId52"/>
    </p:embeddedFont>
    <p:embeddedFont>
      <p:font typeface="Canva Sans" panose="020B0604020202020204" charset="0"/>
      <p:regular r:id="rId53"/>
    </p:embeddedFont>
    <p:embeddedFont>
      <p:font typeface="Canva Sans Bold" panose="020B0604020202020204" charset="0"/>
      <p:regular r:id="rId54"/>
    </p:embeddedFont>
    <p:embeddedFont>
      <p:font typeface="Montserrat" panose="00000500000000000000" pitchFamily="2" charset="0"/>
      <p:regular r:id="rId55"/>
      <p:bold r:id="rId56"/>
      <p:italic r:id="rId57"/>
      <p:boldItalic r:id="rId58"/>
    </p:embeddedFont>
    <p:embeddedFont>
      <p:font typeface="Montserrat Bold" panose="00000800000000000000" charset="0"/>
      <p:regular r:id="rId59"/>
    </p:embeddedFont>
    <p:embeddedFont>
      <p:font typeface="Montserrat Classic" panose="020B0604020202020204" charset="0"/>
      <p:regular r:id="rId60"/>
    </p:embeddedFont>
    <p:embeddedFont>
      <p:font typeface="Montserrat Classic Bold" panose="020B0604020202020204" charset="0"/>
      <p:regular r:id="rId61"/>
    </p:embeddedFont>
    <p:embeddedFont>
      <p:font typeface="Noto Sans" panose="020B0502040504020204" pitchFamily="34" charset="0"/>
      <p:regular r:id="rId62"/>
      <p:bold r:id="rId63"/>
      <p:italic r:id="rId64"/>
      <p:boldItalic r:id="rId65"/>
    </p:embeddedFont>
    <p:embeddedFont>
      <p:font typeface="Noto Sans Bold" panose="020B0802040504020204" charset="0"/>
      <p:regular r:id="rId66"/>
    </p:embeddedFont>
    <p:embeddedFont>
      <p:font typeface="Nunito Light" pitchFamily="2" charset="0"/>
      <p:regular r:id="rId67"/>
      <p:italic r:id="rId68"/>
    </p:embeddedFont>
    <p:embeddedFont>
      <p:font typeface="Open Sans" panose="020B0606030504020204" pitchFamily="34" charset="0"/>
      <p:regular r:id="rId69"/>
      <p:bold r:id="rId70"/>
      <p:italic r:id="rId71"/>
      <p:boldItalic r:id="rId72"/>
    </p:embeddedFont>
    <p:embeddedFont>
      <p:font typeface="Open Sans Bold" panose="020B0806030504020204" charset="0"/>
      <p:regular r:id="rId73"/>
    </p:embeddedFont>
    <p:embeddedFont>
      <p:font typeface="Open Sans Bold Bold" panose="020B0604020202020204" charset="0"/>
      <p:regular r:id="rId74"/>
    </p:embeddedFont>
    <p:embeddedFont>
      <p:font typeface="Open Sans Light" panose="020B0306030504020204" pitchFamily="34" charset="0"/>
      <p:regular r:id="rId75"/>
    </p:embeddedFont>
    <p:embeddedFont>
      <p:font typeface="Open Sans Light Bold" panose="020B0604020202020204" charset="0"/>
      <p:regular r:id="rId76"/>
    </p:embeddedFont>
    <p:embeddedFont>
      <p:font typeface="Open Sauce SemiBold" panose="020B0604020202020204" charset="0"/>
      <p:regular r:id="rId77"/>
    </p:embeddedFont>
    <p:embeddedFont>
      <p:font typeface="Studly" panose="020B0604020202020204" charset="0"/>
      <p:regular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A Customization, Accessibility, and Convenience Process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start the customer orientation process, we need to have a common understanding of the customer so the personality test is the initial element of our website. We will use the world's most well-known and reputable personality tests (MBTI, DISC, MAPP, etc.) The unique feature is that after finishing all of the exams, the user will obtain the combined results of the tests mentioned above that have customized for each individual.</a:t>
            </a:r>
          </a:p>
          <a:p>
            <a:r>
              <a:rPr lang="en-US"/>
              <a:t>allowing users to fully understand the strengths and weaknesses.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take the test --&gt; have the results --&gt; view recommendation of suitable majors --&gt; Continue to click on the proposed major,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users will be given additional information about the industry before being referred to a few colleges that provide proper training for that industry group.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Users will be able to read trustworthy reviews from current students about the tuition fees, facilities, and training quality, giving them a realistic image of the school and their future major.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knowing their strengths and weaknesses, the suitable major and learning about the industry, users may join chat groups with a lot of people with the same interest in the same industry, exchanging information and meeting new connections to grow faster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svg"/><Relationship Id="rId21" Type="http://schemas.openxmlformats.org/officeDocument/2006/relationships/image" Target="../media/image20.sv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svg"/><Relationship Id="rId7" Type="http://schemas.openxmlformats.org/officeDocument/2006/relationships/image" Target="../media/image6.sv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svg"/><Relationship Id="rId40" Type="http://schemas.openxmlformats.org/officeDocument/2006/relationships/image" Target="../media/image39.png"/><Relationship Id="rId45" Type="http://schemas.openxmlformats.org/officeDocument/2006/relationships/image" Target="../media/image44.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svg"/><Relationship Id="rId44"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 Id="rId35" Type="http://schemas.openxmlformats.org/officeDocument/2006/relationships/image" Target="../media/image34.svg"/><Relationship Id="rId43" Type="http://schemas.openxmlformats.org/officeDocument/2006/relationships/image" Target="../media/image42.svg"/><Relationship Id="rId8" Type="http://schemas.openxmlformats.org/officeDocument/2006/relationships/image" Target="../media/image7.png"/><Relationship Id="rId3" Type="http://schemas.openxmlformats.org/officeDocument/2006/relationships/image" Target="../media/image2.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svg"/><Relationship Id="rId38" Type="http://schemas.openxmlformats.org/officeDocument/2006/relationships/image" Target="../media/image37.png"/><Relationship Id="rId46" Type="http://schemas.openxmlformats.org/officeDocument/2006/relationships/image" Target="../media/image45.png"/><Relationship Id="rId20" Type="http://schemas.openxmlformats.org/officeDocument/2006/relationships/image" Target="../media/image19.png"/><Relationship Id="rId41" Type="http://schemas.openxmlformats.org/officeDocument/2006/relationships/image" Target="../media/image40.svg"/></Relationships>
</file>

<file path=ppt/slides/_rels/slide1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18.sv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69.png"/><Relationship Id="rId21" Type="http://schemas.openxmlformats.org/officeDocument/2006/relationships/image" Target="../media/image32.svg"/><Relationship Id="rId34" Type="http://schemas.openxmlformats.org/officeDocument/2006/relationships/image" Target="../media/image64.svg"/><Relationship Id="rId42" Type="http://schemas.openxmlformats.org/officeDocument/2006/relationships/image" Target="../media/image72.png"/><Relationship Id="rId47" Type="http://schemas.openxmlformats.org/officeDocument/2006/relationships/image" Target="../media/image77.png"/><Relationship Id="rId50" Type="http://schemas.openxmlformats.org/officeDocument/2006/relationships/image" Target="../media/image80.png"/><Relationship Id="rId7" Type="http://schemas.openxmlformats.org/officeDocument/2006/relationships/image" Target="../media/image10.svg"/><Relationship Id="rId2" Type="http://schemas.openxmlformats.org/officeDocument/2006/relationships/image" Target="../media/image52.png"/><Relationship Id="rId16" Type="http://schemas.openxmlformats.org/officeDocument/2006/relationships/image" Target="../media/image27.png"/><Relationship Id="rId29" Type="http://schemas.openxmlformats.org/officeDocument/2006/relationships/image" Target="../media/image59.svg"/><Relationship Id="rId11" Type="http://schemas.openxmlformats.org/officeDocument/2006/relationships/image" Target="../media/image16.svg"/><Relationship Id="rId24" Type="http://schemas.openxmlformats.org/officeDocument/2006/relationships/image" Target="../media/image35.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svg"/><Relationship Id="rId45" Type="http://schemas.openxmlformats.org/officeDocument/2006/relationships/image" Target="../media/image75.svg"/><Relationship Id="rId5" Type="http://schemas.openxmlformats.org/officeDocument/2006/relationships/image" Target="../media/image55.svg"/><Relationship Id="rId15" Type="http://schemas.openxmlformats.org/officeDocument/2006/relationships/image" Target="../media/image20.svg"/><Relationship Id="rId23" Type="http://schemas.openxmlformats.org/officeDocument/2006/relationships/image" Target="../media/image34.svg"/><Relationship Id="rId28" Type="http://schemas.openxmlformats.org/officeDocument/2006/relationships/image" Target="../media/image58.png"/><Relationship Id="rId36" Type="http://schemas.openxmlformats.org/officeDocument/2006/relationships/image" Target="../media/image66.svg"/><Relationship Id="rId49" Type="http://schemas.openxmlformats.org/officeDocument/2006/relationships/image" Target="../media/image79.svg"/><Relationship Id="rId10" Type="http://schemas.openxmlformats.org/officeDocument/2006/relationships/image" Target="../media/image15.png"/><Relationship Id="rId19" Type="http://schemas.openxmlformats.org/officeDocument/2006/relationships/image" Target="../media/image30.svg"/><Relationship Id="rId31" Type="http://schemas.openxmlformats.org/officeDocument/2006/relationships/image" Target="../media/image61.svg"/><Relationship Id="rId44" Type="http://schemas.openxmlformats.org/officeDocument/2006/relationships/image" Target="../media/image74.png"/><Relationship Id="rId4" Type="http://schemas.openxmlformats.org/officeDocument/2006/relationships/image" Target="../media/image54.png"/><Relationship Id="rId9" Type="http://schemas.openxmlformats.org/officeDocument/2006/relationships/image" Target="../media/image57.svg"/><Relationship Id="rId14" Type="http://schemas.openxmlformats.org/officeDocument/2006/relationships/image" Target="../media/image19.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svg"/><Relationship Id="rId48" Type="http://schemas.openxmlformats.org/officeDocument/2006/relationships/image" Target="../media/image78.png"/><Relationship Id="rId8" Type="http://schemas.openxmlformats.org/officeDocument/2006/relationships/image" Target="../media/image56.png"/><Relationship Id="rId51" Type="http://schemas.openxmlformats.org/officeDocument/2006/relationships/image" Target="../media/image81.svg"/><Relationship Id="rId3" Type="http://schemas.openxmlformats.org/officeDocument/2006/relationships/image" Target="../media/image53.svg"/><Relationship Id="rId12" Type="http://schemas.openxmlformats.org/officeDocument/2006/relationships/image" Target="../media/image17.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63.png"/><Relationship Id="rId38" Type="http://schemas.openxmlformats.org/officeDocument/2006/relationships/image" Target="../media/image68.png"/><Relationship Id="rId46" Type="http://schemas.openxmlformats.org/officeDocument/2006/relationships/image" Target="../media/image76.png"/><Relationship Id="rId20" Type="http://schemas.openxmlformats.org/officeDocument/2006/relationships/image" Target="../media/image31.png"/><Relationship Id="rId41"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31.png"/><Relationship Id="rId3" Type="http://schemas.openxmlformats.org/officeDocument/2006/relationships/image" Target="../media/image84.svg"/><Relationship Id="rId21" Type="http://schemas.openxmlformats.org/officeDocument/2006/relationships/image" Target="../media/image102.svg"/><Relationship Id="rId7" Type="http://schemas.openxmlformats.org/officeDocument/2006/relationships/image" Target="../media/image88.svg"/><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30.sv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29"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svg"/><Relationship Id="rId24" Type="http://schemas.openxmlformats.org/officeDocument/2006/relationships/image" Target="../media/image29.png"/><Relationship Id="rId5" Type="http://schemas.openxmlformats.org/officeDocument/2006/relationships/image" Target="../media/image86.svg"/><Relationship Id="rId15" Type="http://schemas.openxmlformats.org/officeDocument/2006/relationships/image" Target="../media/image96.svg"/><Relationship Id="rId23" Type="http://schemas.openxmlformats.org/officeDocument/2006/relationships/image" Target="../media/image28.svg"/><Relationship Id="rId28" Type="http://schemas.openxmlformats.org/officeDocument/2006/relationships/image" Target="../media/image33.png"/><Relationship Id="rId10" Type="http://schemas.openxmlformats.org/officeDocument/2006/relationships/image" Target="../media/image91.png"/><Relationship Id="rId19" Type="http://schemas.openxmlformats.org/officeDocument/2006/relationships/image" Target="../media/image100.sv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 Id="rId22" Type="http://schemas.openxmlformats.org/officeDocument/2006/relationships/image" Target="../media/image27.png"/><Relationship Id="rId27" Type="http://schemas.openxmlformats.org/officeDocument/2006/relationships/image" Target="../media/image32.svg"/></Relationships>
</file>

<file path=ppt/slides/_rels/slide1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image" Target="../media/image104.svg"/><Relationship Id="rId7" Type="http://schemas.openxmlformats.org/officeDocument/2006/relationships/image" Target="../media/image108.svg"/><Relationship Id="rId12" Type="http://schemas.openxmlformats.org/officeDocument/2006/relationships/image" Target="../media/image113.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svg"/><Relationship Id="rId14" Type="http://schemas.openxmlformats.org/officeDocument/2006/relationships/image" Target="../media/image115.jpeg"/></Relationships>
</file>

<file path=ppt/slides/_rels/slide16.xml.rels><?xml version="1.0" encoding="UTF-8" standalone="yes"?>
<Relationships xmlns="http://schemas.openxmlformats.org/package/2006/relationships"><Relationship Id="rId13" Type="http://schemas.openxmlformats.org/officeDocument/2006/relationships/image" Target="../media/image126.svg"/><Relationship Id="rId18" Type="http://schemas.openxmlformats.org/officeDocument/2006/relationships/image" Target="../media/image129.png"/><Relationship Id="rId26" Type="http://schemas.openxmlformats.org/officeDocument/2006/relationships/image" Target="../media/image137.png"/><Relationship Id="rId3" Type="http://schemas.openxmlformats.org/officeDocument/2006/relationships/image" Target="../media/image116.png"/><Relationship Id="rId21" Type="http://schemas.openxmlformats.org/officeDocument/2006/relationships/image" Target="../media/image132.sv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28.svg"/><Relationship Id="rId25" Type="http://schemas.openxmlformats.org/officeDocument/2006/relationships/image" Target="../media/image136.svg"/><Relationship Id="rId33" Type="http://schemas.openxmlformats.org/officeDocument/2006/relationships/image" Target="../media/image144.svg"/><Relationship Id="rId2" Type="http://schemas.openxmlformats.org/officeDocument/2006/relationships/notesSlide" Target="../notesSlides/notesSlide2.xml"/><Relationship Id="rId16" Type="http://schemas.openxmlformats.org/officeDocument/2006/relationships/image" Target="../media/image127.png"/><Relationship Id="rId20" Type="http://schemas.openxmlformats.org/officeDocument/2006/relationships/image" Target="../media/image131.png"/><Relationship Id="rId29" Type="http://schemas.openxmlformats.org/officeDocument/2006/relationships/image" Target="../media/image140.svg"/><Relationship Id="rId1" Type="http://schemas.openxmlformats.org/officeDocument/2006/relationships/slideLayout" Target="../slideLayouts/slideLayout7.xml"/><Relationship Id="rId6" Type="http://schemas.openxmlformats.org/officeDocument/2006/relationships/image" Target="../media/image119.svg"/><Relationship Id="rId11" Type="http://schemas.openxmlformats.org/officeDocument/2006/relationships/image" Target="../media/image124.jpeg"/><Relationship Id="rId24" Type="http://schemas.openxmlformats.org/officeDocument/2006/relationships/image" Target="../media/image135.png"/><Relationship Id="rId32" Type="http://schemas.openxmlformats.org/officeDocument/2006/relationships/image" Target="../media/image143.png"/><Relationship Id="rId5" Type="http://schemas.openxmlformats.org/officeDocument/2006/relationships/image" Target="../media/image118.png"/><Relationship Id="rId15" Type="http://schemas.openxmlformats.org/officeDocument/2006/relationships/image" Target="../media/image73.svg"/><Relationship Id="rId23" Type="http://schemas.openxmlformats.org/officeDocument/2006/relationships/image" Target="../media/image134.svg"/><Relationship Id="rId28" Type="http://schemas.openxmlformats.org/officeDocument/2006/relationships/image" Target="../media/image139.png"/><Relationship Id="rId10" Type="http://schemas.openxmlformats.org/officeDocument/2006/relationships/image" Target="../media/image123.jpeg"/><Relationship Id="rId19" Type="http://schemas.openxmlformats.org/officeDocument/2006/relationships/image" Target="../media/image130.svg"/><Relationship Id="rId31" Type="http://schemas.openxmlformats.org/officeDocument/2006/relationships/image" Target="../media/image142.svg"/><Relationship Id="rId4" Type="http://schemas.openxmlformats.org/officeDocument/2006/relationships/image" Target="../media/image117.svg"/><Relationship Id="rId9" Type="http://schemas.openxmlformats.org/officeDocument/2006/relationships/image" Target="../media/image122.jpeg"/><Relationship Id="rId14" Type="http://schemas.openxmlformats.org/officeDocument/2006/relationships/image" Target="../media/image72.png"/><Relationship Id="rId22" Type="http://schemas.openxmlformats.org/officeDocument/2006/relationships/image" Target="../media/image133.png"/><Relationship Id="rId27" Type="http://schemas.openxmlformats.org/officeDocument/2006/relationships/image" Target="../media/image138.svg"/><Relationship Id="rId30" Type="http://schemas.openxmlformats.org/officeDocument/2006/relationships/image" Target="../media/image141.png"/><Relationship Id="rId8" Type="http://schemas.openxmlformats.org/officeDocument/2006/relationships/image" Target="../media/image121.svg"/></Relationships>
</file>

<file path=ppt/slides/_rels/slide1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8.svg"/><Relationship Id="rId18" Type="http://schemas.openxmlformats.org/officeDocument/2006/relationships/image" Target="../media/image133.png"/><Relationship Id="rId26" Type="http://schemas.openxmlformats.org/officeDocument/2006/relationships/image" Target="../media/image151.png"/><Relationship Id="rId3" Type="http://schemas.openxmlformats.org/officeDocument/2006/relationships/image" Target="../media/image119.svg"/><Relationship Id="rId21" Type="http://schemas.openxmlformats.org/officeDocument/2006/relationships/image" Target="../media/image136.svg"/><Relationship Id="rId7" Type="http://schemas.openxmlformats.org/officeDocument/2006/relationships/image" Target="../media/image146.svg"/><Relationship Id="rId12" Type="http://schemas.openxmlformats.org/officeDocument/2006/relationships/image" Target="../media/image127.png"/><Relationship Id="rId17" Type="http://schemas.openxmlformats.org/officeDocument/2006/relationships/image" Target="../media/image132.svg"/><Relationship Id="rId25" Type="http://schemas.openxmlformats.org/officeDocument/2006/relationships/image" Target="../media/image150.svg"/><Relationship Id="rId2" Type="http://schemas.openxmlformats.org/officeDocument/2006/relationships/image" Target="../media/image118.png"/><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54.svg"/><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148.svg"/><Relationship Id="rId24" Type="http://schemas.openxmlformats.org/officeDocument/2006/relationships/image" Target="../media/image149.png"/><Relationship Id="rId5" Type="http://schemas.openxmlformats.org/officeDocument/2006/relationships/image" Target="../media/image79.svg"/><Relationship Id="rId15" Type="http://schemas.openxmlformats.org/officeDocument/2006/relationships/image" Target="../media/image130.svg"/><Relationship Id="rId23" Type="http://schemas.openxmlformats.org/officeDocument/2006/relationships/image" Target="../media/image138.svg"/><Relationship Id="rId28" Type="http://schemas.openxmlformats.org/officeDocument/2006/relationships/image" Target="../media/image153.png"/><Relationship Id="rId10" Type="http://schemas.openxmlformats.org/officeDocument/2006/relationships/image" Target="../media/image147.png"/><Relationship Id="rId19" Type="http://schemas.openxmlformats.org/officeDocument/2006/relationships/image" Target="../media/image134.svg"/><Relationship Id="rId4" Type="http://schemas.openxmlformats.org/officeDocument/2006/relationships/image" Target="../media/image78.png"/><Relationship Id="rId9" Type="http://schemas.openxmlformats.org/officeDocument/2006/relationships/image" Target="../media/image126.sv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52.svg"/></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8.svg"/><Relationship Id="rId18" Type="http://schemas.openxmlformats.org/officeDocument/2006/relationships/image" Target="../media/image133.png"/><Relationship Id="rId26" Type="http://schemas.openxmlformats.org/officeDocument/2006/relationships/image" Target="../media/image151.png"/><Relationship Id="rId3" Type="http://schemas.openxmlformats.org/officeDocument/2006/relationships/image" Target="../media/image119.svg"/><Relationship Id="rId21" Type="http://schemas.openxmlformats.org/officeDocument/2006/relationships/image" Target="../media/image136.svg"/><Relationship Id="rId7" Type="http://schemas.openxmlformats.org/officeDocument/2006/relationships/image" Target="../media/image146.svg"/><Relationship Id="rId12" Type="http://schemas.openxmlformats.org/officeDocument/2006/relationships/image" Target="../media/image127.png"/><Relationship Id="rId17" Type="http://schemas.openxmlformats.org/officeDocument/2006/relationships/image" Target="../media/image132.svg"/><Relationship Id="rId25" Type="http://schemas.openxmlformats.org/officeDocument/2006/relationships/image" Target="../media/image150.svg"/><Relationship Id="rId2" Type="http://schemas.openxmlformats.org/officeDocument/2006/relationships/image" Target="../media/image118.png"/><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54.svg"/><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148.svg"/><Relationship Id="rId24" Type="http://schemas.openxmlformats.org/officeDocument/2006/relationships/image" Target="../media/image149.png"/><Relationship Id="rId5" Type="http://schemas.openxmlformats.org/officeDocument/2006/relationships/image" Target="../media/image79.svg"/><Relationship Id="rId15" Type="http://schemas.openxmlformats.org/officeDocument/2006/relationships/image" Target="../media/image130.svg"/><Relationship Id="rId23" Type="http://schemas.openxmlformats.org/officeDocument/2006/relationships/image" Target="../media/image138.svg"/><Relationship Id="rId28" Type="http://schemas.openxmlformats.org/officeDocument/2006/relationships/image" Target="../media/image153.png"/><Relationship Id="rId10" Type="http://schemas.openxmlformats.org/officeDocument/2006/relationships/image" Target="../media/image147.png"/><Relationship Id="rId19" Type="http://schemas.openxmlformats.org/officeDocument/2006/relationships/image" Target="../media/image134.svg"/><Relationship Id="rId4" Type="http://schemas.openxmlformats.org/officeDocument/2006/relationships/image" Target="../media/image78.png"/><Relationship Id="rId9" Type="http://schemas.openxmlformats.org/officeDocument/2006/relationships/image" Target="../media/image126.sv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52.svg"/></Relationships>
</file>

<file path=ppt/slides/_rels/slide19.xml.rels><?xml version="1.0" encoding="UTF-8" standalone="yes"?>
<Relationships xmlns="http://schemas.openxmlformats.org/package/2006/relationships"><Relationship Id="rId8" Type="http://schemas.openxmlformats.org/officeDocument/2006/relationships/image" Target="../media/image160.svg"/><Relationship Id="rId13" Type="http://schemas.openxmlformats.org/officeDocument/2006/relationships/image" Target="../media/image165.sv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svg"/><Relationship Id="rId2" Type="http://schemas.openxmlformats.org/officeDocument/2006/relationships/notesSlide" Target="../notesSlides/notesSlide3.xml"/><Relationship Id="rId16"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58.svg"/><Relationship Id="rId11" Type="http://schemas.openxmlformats.org/officeDocument/2006/relationships/image" Target="../media/image163.svg"/><Relationship Id="rId5" Type="http://schemas.openxmlformats.org/officeDocument/2006/relationships/image" Target="../media/image157.png"/><Relationship Id="rId15" Type="http://schemas.openxmlformats.org/officeDocument/2006/relationships/image" Target="../media/image167.svg"/><Relationship Id="rId10" Type="http://schemas.openxmlformats.org/officeDocument/2006/relationships/image" Target="../media/image162.png"/><Relationship Id="rId4" Type="http://schemas.openxmlformats.org/officeDocument/2006/relationships/image" Target="../media/image156.svg"/><Relationship Id="rId9" Type="http://schemas.openxmlformats.org/officeDocument/2006/relationships/image" Target="../media/image161.png"/><Relationship Id="rId14" Type="http://schemas.openxmlformats.org/officeDocument/2006/relationships/image" Target="../media/image166.png"/></Relationships>
</file>

<file path=ppt/slides/_rels/slide2.xml.rels><?xml version="1.0" encoding="UTF-8" standalone="yes"?>
<Relationships xmlns="http://schemas.openxmlformats.org/package/2006/relationships"><Relationship Id="rId13" Type="http://schemas.openxmlformats.org/officeDocument/2006/relationships/image" Target="../media/image18.sv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svg"/><Relationship Id="rId21" Type="http://schemas.openxmlformats.org/officeDocument/2006/relationships/image" Target="../media/image26.svg"/><Relationship Id="rId34" Type="http://schemas.openxmlformats.org/officeDocument/2006/relationships/image" Target="../media/image39.png"/><Relationship Id="rId7" Type="http://schemas.openxmlformats.org/officeDocument/2006/relationships/image" Target="../media/image12.svg"/><Relationship Id="rId2" Type="http://schemas.openxmlformats.org/officeDocument/2006/relationships/image" Target="../media/image1.png"/><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svg"/><Relationship Id="rId41"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svg"/><Relationship Id="rId40" Type="http://schemas.openxmlformats.org/officeDocument/2006/relationships/image" Target="../media/image45.pn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8.svg"/><Relationship Id="rId28" Type="http://schemas.openxmlformats.org/officeDocument/2006/relationships/image" Target="../media/image33.pn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svg"/><Relationship Id="rId31" Type="http://schemas.openxmlformats.org/officeDocument/2006/relationships/image" Target="../media/image36.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svg"/><Relationship Id="rId30" Type="http://schemas.openxmlformats.org/officeDocument/2006/relationships/image" Target="../media/image35.png"/><Relationship Id="rId35" Type="http://schemas.openxmlformats.org/officeDocument/2006/relationships/image" Target="../media/image40.svg"/><Relationship Id="rId8" Type="http://schemas.openxmlformats.org/officeDocument/2006/relationships/image" Target="../media/image13.png"/><Relationship Id="rId3" Type="http://schemas.openxmlformats.org/officeDocument/2006/relationships/image" Target="../media/image2.svg"/><Relationship Id="rId12" Type="http://schemas.openxmlformats.org/officeDocument/2006/relationships/image" Target="../media/image17.png"/><Relationship Id="rId17" Type="http://schemas.openxmlformats.org/officeDocument/2006/relationships/image" Target="../media/image22.svg"/><Relationship Id="rId25" Type="http://schemas.openxmlformats.org/officeDocument/2006/relationships/image" Target="../media/image30.svg"/><Relationship Id="rId33" Type="http://schemas.openxmlformats.org/officeDocument/2006/relationships/image" Target="../media/image38.svg"/><Relationship Id="rId38"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70.jpeg"/><Relationship Id="rId1" Type="http://schemas.openxmlformats.org/officeDocument/2006/relationships/slideLayout" Target="../slideLayouts/slideLayout7.xml"/><Relationship Id="rId4" Type="http://schemas.openxmlformats.org/officeDocument/2006/relationships/image" Target="../media/image160.svg"/></Relationships>
</file>

<file path=ppt/slides/_rels/slide21.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svg"/><Relationship Id="rId26" Type="http://schemas.openxmlformats.org/officeDocument/2006/relationships/image" Target="../media/image179.svg"/><Relationship Id="rId3" Type="http://schemas.openxmlformats.org/officeDocument/2006/relationships/image" Target="../media/image171.jpeg"/><Relationship Id="rId21" Type="http://schemas.openxmlformats.org/officeDocument/2006/relationships/image" Target="../media/image174.png"/><Relationship Id="rId7" Type="http://schemas.openxmlformats.org/officeDocument/2006/relationships/image" Target="../media/image158.svg"/><Relationship Id="rId12" Type="http://schemas.openxmlformats.org/officeDocument/2006/relationships/image" Target="../media/image163.svg"/><Relationship Id="rId17" Type="http://schemas.openxmlformats.org/officeDocument/2006/relationships/image" Target="../media/image168.png"/><Relationship Id="rId25" Type="http://schemas.openxmlformats.org/officeDocument/2006/relationships/image" Target="../media/image178.png"/><Relationship Id="rId2" Type="http://schemas.openxmlformats.org/officeDocument/2006/relationships/notesSlide" Target="../notesSlides/notesSlide4.xml"/><Relationship Id="rId16" Type="http://schemas.openxmlformats.org/officeDocument/2006/relationships/image" Target="../media/image167.svg"/><Relationship Id="rId20" Type="http://schemas.openxmlformats.org/officeDocument/2006/relationships/image" Target="../media/image173.svg"/><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7.svg"/><Relationship Id="rId5" Type="http://schemas.openxmlformats.org/officeDocument/2006/relationships/image" Target="../media/image156.svg"/><Relationship Id="rId15" Type="http://schemas.openxmlformats.org/officeDocument/2006/relationships/image" Target="../media/image166.png"/><Relationship Id="rId23" Type="http://schemas.openxmlformats.org/officeDocument/2006/relationships/image" Target="../media/image176.png"/><Relationship Id="rId10" Type="http://schemas.openxmlformats.org/officeDocument/2006/relationships/image" Target="../media/image161.png"/><Relationship Id="rId19" Type="http://schemas.openxmlformats.org/officeDocument/2006/relationships/image" Target="../media/image172.png"/><Relationship Id="rId4" Type="http://schemas.openxmlformats.org/officeDocument/2006/relationships/image" Target="../media/image155.png"/><Relationship Id="rId9" Type="http://schemas.openxmlformats.org/officeDocument/2006/relationships/image" Target="../media/image160.svg"/><Relationship Id="rId14" Type="http://schemas.openxmlformats.org/officeDocument/2006/relationships/image" Target="../media/image165.svg"/><Relationship Id="rId22" Type="http://schemas.openxmlformats.org/officeDocument/2006/relationships/image" Target="../media/image175.svg"/></Relationships>
</file>

<file path=ppt/slides/_rels/slide2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7.svg"/><Relationship Id="rId3" Type="http://schemas.openxmlformats.org/officeDocument/2006/relationships/image" Target="../media/image171.jpeg"/><Relationship Id="rId21" Type="http://schemas.openxmlformats.org/officeDocument/2006/relationships/image" Target="../media/image182.png"/><Relationship Id="rId7" Type="http://schemas.openxmlformats.org/officeDocument/2006/relationships/image" Target="../media/image160.svg"/><Relationship Id="rId12" Type="http://schemas.openxmlformats.org/officeDocument/2006/relationships/image" Target="../media/image165.svg"/><Relationship Id="rId17" Type="http://schemas.openxmlformats.org/officeDocument/2006/relationships/image" Target="../media/image176.png"/><Relationship Id="rId2" Type="http://schemas.openxmlformats.org/officeDocument/2006/relationships/notesSlide" Target="../notesSlides/notesSlide5.xml"/><Relationship Id="rId16" Type="http://schemas.openxmlformats.org/officeDocument/2006/relationships/image" Target="../media/image169.svg"/><Relationship Id="rId20" Type="http://schemas.openxmlformats.org/officeDocument/2006/relationships/image" Target="../media/image181.sv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6.svg"/><Relationship Id="rId15" Type="http://schemas.openxmlformats.org/officeDocument/2006/relationships/image" Target="../media/image168.png"/><Relationship Id="rId10" Type="http://schemas.openxmlformats.org/officeDocument/2006/relationships/image" Target="../media/image163.svg"/><Relationship Id="rId19" Type="http://schemas.openxmlformats.org/officeDocument/2006/relationships/image" Target="../media/image180.png"/><Relationship Id="rId4" Type="http://schemas.openxmlformats.org/officeDocument/2006/relationships/image" Target="../media/image155.png"/><Relationship Id="rId9" Type="http://schemas.openxmlformats.org/officeDocument/2006/relationships/image" Target="../media/image162.png"/><Relationship Id="rId14" Type="http://schemas.openxmlformats.org/officeDocument/2006/relationships/image" Target="../media/image167.svg"/><Relationship Id="rId22" Type="http://schemas.openxmlformats.org/officeDocument/2006/relationships/image" Target="../media/image183.svg"/></Relationships>
</file>

<file path=ppt/slides/_rels/slide23.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84.png"/><Relationship Id="rId7" Type="http://schemas.openxmlformats.org/officeDocument/2006/relationships/image" Target="../media/image174.png"/><Relationship Id="rId12" Type="http://schemas.openxmlformats.org/officeDocument/2006/relationships/image" Target="../media/image17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3.sv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svg"/><Relationship Id="rId4" Type="http://schemas.openxmlformats.org/officeDocument/2006/relationships/image" Target="../media/image185.svg"/><Relationship Id="rId9" Type="http://schemas.openxmlformats.org/officeDocument/2006/relationships/image" Target="../media/image176.png"/></Relationships>
</file>

<file path=ppt/slides/_rels/slide24.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image" Target="../media/image22.svg"/><Relationship Id="rId26" Type="http://schemas.openxmlformats.org/officeDocument/2006/relationships/image" Target="../media/image30.svg"/><Relationship Id="rId39" Type="http://schemas.openxmlformats.org/officeDocument/2006/relationships/image" Target="../media/image13.png"/><Relationship Id="rId21" Type="http://schemas.openxmlformats.org/officeDocument/2006/relationships/image" Target="../media/image25.png"/><Relationship Id="rId34" Type="http://schemas.openxmlformats.org/officeDocument/2006/relationships/image" Target="../media/image36.svg"/><Relationship Id="rId42" Type="http://schemas.openxmlformats.org/officeDocument/2006/relationships/image" Target="../media/image44.svg"/><Relationship Id="rId47" Type="http://schemas.openxmlformats.org/officeDocument/2006/relationships/image" Target="../media/image161.png"/><Relationship Id="rId7" Type="http://schemas.openxmlformats.org/officeDocument/2006/relationships/image" Target="../media/image1.png"/><Relationship Id="rId2" Type="http://schemas.openxmlformats.org/officeDocument/2006/relationships/image" Target="../media/image186.jpeg"/><Relationship Id="rId16" Type="http://schemas.openxmlformats.org/officeDocument/2006/relationships/image" Target="../media/image40.svg"/><Relationship Id="rId29" Type="http://schemas.openxmlformats.org/officeDocument/2006/relationships/image" Target="../media/image33.png"/><Relationship Id="rId11" Type="http://schemas.openxmlformats.org/officeDocument/2006/relationships/image" Target="../media/image192.png"/><Relationship Id="rId24" Type="http://schemas.openxmlformats.org/officeDocument/2006/relationships/image" Target="../media/image28.svg"/><Relationship Id="rId32" Type="http://schemas.openxmlformats.org/officeDocument/2006/relationships/image" Target="../media/image197.svg"/><Relationship Id="rId37" Type="http://schemas.openxmlformats.org/officeDocument/2006/relationships/image" Target="../media/image37.png"/><Relationship Id="rId40" Type="http://schemas.openxmlformats.org/officeDocument/2006/relationships/image" Target="../media/image14.svg"/><Relationship Id="rId45" Type="http://schemas.openxmlformats.org/officeDocument/2006/relationships/image" Target="../media/image45.png"/><Relationship Id="rId5" Type="http://schemas.openxmlformats.org/officeDocument/2006/relationships/image" Target="../media/image188.png"/><Relationship Id="rId15" Type="http://schemas.openxmlformats.org/officeDocument/2006/relationships/image" Target="../media/image39.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199.svg"/><Relationship Id="rId49" Type="http://schemas.openxmlformats.org/officeDocument/2006/relationships/image" Target="../media/image179.svg"/><Relationship Id="rId10" Type="http://schemas.openxmlformats.org/officeDocument/2006/relationships/image" Target="../media/image191.svg"/><Relationship Id="rId19" Type="http://schemas.openxmlformats.org/officeDocument/2006/relationships/image" Target="../media/image23.png"/><Relationship Id="rId31" Type="http://schemas.openxmlformats.org/officeDocument/2006/relationships/image" Target="../media/image196.png"/><Relationship Id="rId44" Type="http://schemas.openxmlformats.org/officeDocument/2006/relationships/image" Target="../media/image10.svg"/><Relationship Id="rId4" Type="http://schemas.openxmlformats.org/officeDocument/2006/relationships/image" Target="../media/image170.jpeg"/><Relationship Id="rId9" Type="http://schemas.openxmlformats.org/officeDocument/2006/relationships/image" Target="../media/image190.png"/><Relationship Id="rId14" Type="http://schemas.openxmlformats.org/officeDocument/2006/relationships/image" Target="../media/image195.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198.png"/><Relationship Id="rId43" Type="http://schemas.openxmlformats.org/officeDocument/2006/relationships/image" Target="../media/image9.png"/><Relationship Id="rId48" Type="http://schemas.openxmlformats.org/officeDocument/2006/relationships/image" Target="../media/image178.png"/><Relationship Id="rId8" Type="http://schemas.openxmlformats.org/officeDocument/2006/relationships/image" Target="../media/image2.svg"/><Relationship Id="rId3" Type="http://schemas.openxmlformats.org/officeDocument/2006/relationships/image" Target="../media/image187.jpeg"/><Relationship Id="rId12" Type="http://schemas.openxmlformats.org/officeDocument/2006/relationships/image" Target="../media/image193.sv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5.png"/><Relationship Id="rId38" Type="http://schemas.openxmlformats.org/officeDocument/2006/relationships/image" Target="../media/image38.svg"/><Relationship Id="rId46" Type="http://schemas.openxmlformats.org/officeDocument/2006/relationships/image" Target="../media/image46.svg"/><Relationship Id="rId20" Type="http://schemas.openxmlformats.org/officeDocument/2006/relationships/image" Target="../media/image24.svg"/><Relationship Id="rId41"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89.svg"/></Relationships>
</file>

<file path=ppt/slides/_rels/slide25.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30.svg"/><Relationship Id="rId26" Type="http://schemas.openxmlformats.org/officeDocument/2006/relationships/image" Target="../media/image22.svg"/><Relationship Id="rId39" Type="http://schemas.openxmlformats.org/officeDocument/2006/relationships/image" Target="../media/image9.png"/><Relationship Id="rId21" Type="http://schemas.openxmlformats.org/officeDocument/2006/relationships/image" Target="../media/image33.png"/><Relationship Id="rId34" Type="http://schemas.openxmlformats.org/officeDocument/2006/relationships/image" Target="../media/image38.svg"/><Relationship Id="rId42" Type="http://schemas.openxmlformats.org/officeDocument/2006/relationships/image" Target="../media/image46.svg"/><Relationship Id="rId7" Type="http://schemas.openxmlformats.org/officeDocument/2006/relationships/image" Target="../media/image194.png"/><Relationship Id="rId2" Type="http://schemas.openxmlformats.org/officeDocument/2006/relationships/image" Target="../media/image170.jpeg"/><Relationship Id="rId16" Type="http://schemas.openxmlformats.org/officeDocument/2006/relationships/image" Target="../media/image28.svg"/><Relationship Id="rId29"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01.svg"/><Relationship Id="rId11" Type="http://schemas.openxmlformats.org/officeDocument/2006/relationships/image" Target="../media/image17.png"/><Relationship Id="rId24" Type="http://schemas.openxmlformats.org/officeDocument/2006/relationships/image" Target="../media/image36.svg"/><Relationship Id="rId32" Type="http://schemas.openxmlformats.org/officeDocument/2006/relationships/image" Target="../media/image40.svg"/><Relationship Id="rId37" Type="http://schemas.openxmlformats.org/officeDocument/2006/relationships/image" Target="../media/image13.png"/><Relationship Id="rId40" Type="http://schemas.openxmlformats.org/officeDocument/2006/relationships/image" Target="../media/image10.svg"/><Relationship Id="rId45" Type="http://schemas.openxmlformats.org/officeDocument/2006/relationships/image" Target="../media/image198.png"/><Relationship Id="rId5" Type="http://schemas.openxmlformats.org/officeDocument/2006/relationships/image" Target="../media/image200.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203.svg"/><Relationship Id="rId36" Type="http://schemas.openxmlformats.org/officeDocument/2006/relationships/image" Target="../media/image42.svg"/><Relationship Id="rId10" Type="http://schemas.openxmlformats.org/officeDocument/2006/relationships/image" Target="../media/image16.svg"/><Relationship Id="rId19" Type="http://schemas.openxmlformats.org/officeDocument/2006/relationships/image" Target="../media/image31.png"/><Relationship Id="rId31" Type="http://schemas.openxmlformats.org/officeDocument/2006/relationships/image" Target="../media/image39.png"/><Relationship Id="rId44" Type="http://schemas.openxmlformats.org/officeDocument/2006/relationships/image" Target="../media/image2.svg"/><Relationship Id="rId4" Type="http://schemas.openxmlformats.org/officeDocument/2006/relationships/image" Target="../media/image197.svg"/><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34.svg"/><Relationship Id="rId27" Type="http://schemas.openxmlformats.org/officeDocument/2006/relationships/image" Target="../media/image202.png"/><Relationship Id="rId30" Type="http://schemas.openxmlformats.org/officeDocument/2006/relationships/image" Target="../media/image26.svg"/><Relationship Id="rId35" Type="http://schemas.openxmlformats.org/officeDocument/2006/relationships/image" Target="../media/image41.png"/><Relationship Id="rId43" Type="http://schemas.openxmlformats.org/officeDocument/2006/relationships/image" Target="../media/image1.png"/><Relationship Id="rId8" Type="http://schemas.openxmlformats.org/officeDocument/2006/relationships/image" Target="../media/image195.svg"/><Relationship Id="rId3" Type="http://schemas.openxmlformats.org/officeDocument/2006/relationships/image" Target="../media/image196.png"/><Relationship Id="rId12" Type="http://schemas.openxmlformats.org/officeDocument/2006/relationships/image" Target="../media/image18.svg"/><Relationship Id="rId17" Type="http://schemas.openxmlformats.org/officeDocument/2006/relationships/image" Target="../media/image29.png"/><Relationship Id="rId25" Type="http://schemas.openxmlformats.org/officeDocument/2006/relationships/image" Target="../media/image21.png"/><Relationship Id="rId33" Type="http://schemas.openxmlformats.org/officeDocument/2006/relationships/image" Target="../media/image37.png"/><Relationship Id="rId38" Type="http://schemas.openxmlformats.org/officeDocument/2006/relationships/image" Target="../media/image14.svg"/><Relationship Id="rId46" Type="http://schemas.openxmlformats.org/officeDocument/2006/relationships/image" Target="../media/image199.svg"/><Relationship Id="rId20" Type="http://schemas.openxmlformats.org/officeDocument/2006/relationships/image" Target="../media/image32.svg"/><Relationship Id="rId41" Type="http://schemas.openxmlformats.org/officeDocument/2006/relationships/image" Target="../media/image45.png"/></Relationships>
</file>

<file path=ppt/slides/_rels/slide26.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14.svg"/><Relationship Id="rId26" Type="http://schemas.openxmlformats.org/officeDocument/2006/relationships/image" Target="../media/image30.svg"/><Relationship Id="rId21" Type="http://schemas.openxmlformats.org/officeDocument/2006/relationships/image" Target="../media/image9.png"/><Relationship Id="rId34" Type="http://schemas.openxmlformats.org/officeDocument/2006/relationships/image" Target="../media/image209.svg"/><Relationship Id="rId7" Type="http://schemas.openxmlformats.org/officeDocument/2006/relationships/image" Target="../media/image196.png"/><Relationship Id="rId12" Type="http://schemas.openxmlformats.org/officeDocument/2006/relationships/image" Target="../media/image205.svg"/><Relationship Id="rId17" Type="http://schemas.openxmlformats.org/officeDocument/2006/relationships/image" Target="../media/image13.png"/><Relationship Id="rId25" Type="http://schemas.openxmlformats.org/officeDocument/2006/relationships/image" Target="../media/image29.png"/><Relationship Id="rId33" Type="http://schemas.openxmlformats.org/officeDocument/2006/relationships/image" Target="../media/image208.png"/><Relationship Id="rId38" Type="http://schemas.openxmlformats.org/officeDocument/2006/relationships/image" Target="../media/image213.svg"/><Relationship Id="rId2" Type="http://schemas.openxmlformats.org/officeDocument/2006/relationships/image" Target="../media/image170.jpeg"/><Relationship Id="rId16" Type="http://schemas.openxmlformats.org/officeDocument/2006/relationships/image" Target="../media/image42.svg"/><Relationship Id="rId20" Type="http://schemas.openxmlformats.org/officeDocument/2006/relationships/image" Target="../media/image44.sv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3.svg"/><Relationship Id="rId11" Type="http://schemas.openxmlformats.org/officeDocument/2006/relationships/image" Target="../media/image204.png"/><Relationship Id="rId24" Type="http://schemas.openxmlformats.org/officeDocument/2006/relationships/image" Target="../media/image28.svg"/><Relationship Id="rId32" Type="http://schemas.openxmlformats.org/officeDocument/2006/relationships/image" Target="../media/image207.svg"/><Relationship Id="rId37" Type="http://schemas.openxmlformats.org/officeDocument/2006/relationships/image" Target="../media/image212.png"/><Relationship Id="rId5" Type="http://schemas.openxmlformats.org/officeDocument/2006/relationships/image" Target="../media/image192.png"/><Relationship Id="rId15" Type="http://schemas.openxmlformats.org/officeDocument/2006/relationships/image" Target="../media/image41.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211.svg"/><Relationship Id="rId10" Type="http://schemas.openxmlformats.org/officeDocument/2006/relationships/image" Target="../media/image36.svg"/><Relationship Id="rId19" Type="http://schemas.openxmlformats.org/officeDocument/2006/relationships/image" Target="../media/image43.png"/><Relationship Id="rId31" Type="http://schemas.openxmlformats.org/officeDocument/2006/relationships/image" Target="../media/image206.png"/><Relationship Id="rId4" Type="http://schemas.openxmlformats.org/officeDocument/2006/relationships/image" Target="../media/image191.svg"/><Relationship Id="rId9" Type="http://schemas.openxmlformats.org/officeDocument/2006/relationships/image" Target="../media/image35.png"/><Relationship Id="rId14" Type="http://schemas.openxmlformats.org/officeDocument/2006/relationships/image" Target="../media/image2.svg"/><Relationship Id="rId22" Type="http://schemas.openxmlformats.org/officeDocument/2006/relationships/image" Target="../media/image10.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210.png"/><Relationship Id="rId8" Type="http://schemas.openxmlformats.org/officeDocument/2006/relationships/image" Target="../media/image197.svg"/><Relationship Id="rId3" Type="http://schemas.openxmlformats.org/officeDocument/2006/relationships/image" Target="../media/image190.png"/></Relationships>
</file>

<file path=ppt/slides/_rels/slide27.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7.svg"/><Relationship Id="rId18" Type="http://schemas.openxmlformats.org/officeDocument/2006/relationships/image" Target="../media/image125.png"/><Relationship Id="rId26" Type="http://schemas.openxmlformats.org/officeDocument/2006/relationships/image" Target="../media/image224.png"/><Relationship Id="rId3" Type="http://schemas.openxmlformats.org/officeDocument/2006/relationships/image" Target="../media/image155.png"/><Relationship Id="rId21" Type="http://schemas.openxmlformats.org/officeDocument/2006/relationships/image" Target="../media/image165.svg"/><Relationship Id="rId7" Type="http://schemas.openxmlformats.org/officeDocument/2006/relationships/image" Target="../media/image146.svg"/><Relationship Id="rId12" Type="http://schemas.openxmlformats.org/officeDocument/2006/relationships/image" Target="../media/image216.png"/><Relationship Id="rId17" Type="http://schemas.openxmlformats.org/officeDocument/2006/relationships/image" Target="../media/image169.svg"/><Relationship Id="rId25" Type="http://schemas.openxmlformats.org/officeDocument/2006/relationships/image" Target="../media/image223.svg"/><Relationship Id="rId2" Type="http://schemas.openxmlformats.org/officeDocument/2006/relationships/image" Target="../media/image170.jpeg"/><Relationship Id="rId16" Type="http://schemas.openxmlformats.org/officeDocument/2006/relationships/image" Target="../media/image168.png"/><Relationship Id="rId20" Type="http://schemas.openxmlformats.org/officeDocument/2006/relationships/image" Target="../media/image164.png"/><Relationship Id="rId29" Type="http://schemas.openxmlformats.org/officeDocument/2006/relationships/image" Target="../media/image179.svg"/><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167.svg"/><Relationship Id="rId24" Type="http://schemas.openxmlformats.org/officeDocument/2006/relationships/image" Target="../media/image222.png"/><Relationship Id="rId5" Type="http://schemas.openxmlformats.org/officeDocument/2006/relationships/image" Target="../media/image161.png"/><Relationship Id="rId15" Type="http://schemas.openxmlformats.org/officeDocument/2006/relationships/image" Target="../media/image219.svg"/><Relationship Id="rId23" Type="http://schemas.openxmlformats.org/officeDocument/2006/relationships/image" Target="../media/image221.svg"/><Relationship Id="rId28" Type="http://schemas.openxmlformats.org/officeDocument/2006/relationships/image" Target="../media/image178.png"/><Relationship Id="rId10" Type="http://schemas.openxmlformats.org/officeDocument/2006/relationships/image" Target="../media/image166.png"/><Relationship Id="rId19" Type="http://schemas.openxmlformats.org/officeDocument/2006/relationships/image" Target="../media/image126.svg"/><Relationship Id="rId4" Type="http://schemas.openxmlformats.org/officeDocument/2006/relationships/image" Target="../media/image156.svg"/><Relationship Id="rId9" Type="http://schemas.openxmlformats.org/officeDocument/2006/relationships/image" Target="../media/image215.svg"/><Relationship Id="rId14" Type="http://schemas.openxmlformats.org/officeDocument/2006/relationships/image" Target="../media/image218.png"/><Relationship Id="rId22" Type="http://schemas.openxmlformats.org/officeDocument/2006/relationships/image" Target="../media/image220.png"/><Relationship Id="rId27" Type="http://schemas.openxmlformats.org/officeDocument/2006/relationships/image" Target="../media/image225.svg"/></Relationships>
</file>

<file path=ppt/slides/_rels/slide28.xml.rels><?xml version="1.0" encoding="UTF-8" standalone="yes"?>
<Relationships xmlns="http://schemas.openxmlformats.org/package/2006/relationships"><Relationship Id="rId8" Type="http://schemas.openxmlformats.org/officeDocument/2006/relationships/image" Target="../media/image231.svg"/><Relationship Id="rId13" Type="http://schemas.openxmlformats.org/officeDocument/2006/relationships/image" Target="../media/image234.png"/><Relationship Id="rId18" Type="http://schemas.openxmlformats.org/officeDocument/2006/relationships/image" Target="../media/image239.svg"/><Relationship Id="rId3" Type="http://schemas.openxmlformats.org/officeDocument/2006/relationships/image" Target="../media/image226.png"/><Relationship Id="rId21" Type="http://schemas.openxmlformats.org/officeDocument/2006/relationships/image" Target="../media/image164.png"/><Relationship Id="rId7" Type="http://schemas.openxmlformats.org/officeDocument/2006/relationships/image" Target="../media/image230.png"/><Relationship Id="rId12" Type="http://schemas.openxmlformats.org/officeDocument/2006/relationships/image" Target="../media/image233.svg"/><Relationship Id="rId17" Type="http://schemas.openxmlformats.org/officeDocument/2006/relationships/image" Target="../media/image238.png"/><Relationship Id="rId2" Type="http://schemas.openxmlformats.org/officeDocument/2006/relationships/image" Target="../media/image170.jpeg"/><Relationship Id="rId16" Type="http://schemas.openxmlformats.org/officeDocument/2006/relationships/image" Target="../media/image237.svg"/><Relationship Id="rId20" Type="http://schemas.openxmlformats.org/officeDocument/2006/relationships/image" Target="../media/image241.svg"/><Relationship Id="rId1" Type="http://schemas.openxmlformats.org/officeDocument/2006/relationships/slideLayout" Target="../slideLayouts/slideLayout7.xml"/><Relationship Id="rId6" Type="http://schemas.openxmlformats.org/officeDocument/2006/relationships/image" Target="../media/image229.svg"/><Relationship Id="rId11" Type="http://schemas.openxmlformats.org/officeDocument/2006/relationships/image" Target="../media/image232.png"/><Relationship Id="rId5" Type="http://schemas.openxmlformats.org/officeDocument/2006/relationships/image" Target="../media/image228.png"/><Relationship Id="rId15" Type="http://schemas.openxmlformats.org/officeDocument/2006/relationships/image" Target="../media/image236.png"/><Relationship Id="rId10" Type="http://schemas.openxmlformats.org/officeDocument/2006/relationships/image" Target="../media/image179.svg"/><Relationship Id="rId19" Type="http://schemas.openxmlformats.org/officeDocument/2006/relationships/image" Target="../media/image240.png"/><Relationship Id="rId4" Type="http://schemas.openxmlformats.org/officeDocument/2006/relationships/image" Target="../media/image227.svg"/><Relationship Id="rId9" Type="http://schemas.openxmlformats.org/officeDocument/2006/relationships/image" Target="../media/image178.png"/><Relationship Id="rId14" Type="http://schemas.openxmlformats.org/officeDocument/2006/relationships/image" Target="../media/image235.svg"/><Relationship Id="rId22" Type="http://schemas.openxmlformats.org/officeDocument/2006/relationships/image" Target="../media/image165.svg"/></Relationships>
</file>

<file path=ppt/slides/_rels/slide29.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47.svg"/><Relationship Id="rId18" Type="http://schemas.openxmlformats.org/officeDocument/2006/relationships/image" Target="../media/image250.jpeg"/><Relationship Id="rId3" Type="http://schemas.openxmlformats.org/officeDocument/2006/relationships/image" Target="../media/image215.svg"/><Relationship Id="rId7" Type="http://schemas.openxmlformats.org/officeDocument/2006/relationships/image" Target="../media/image229.svg"/><Relationship Id="rId12" Type="http://schemas.openxmlformats.org/officeDocument/2006/relationships/image" Target="../media/image246.png"/><Relationship Id="rId17" Type="http://schemas.openxmlformats.org/officeDocument/2006/relationships/image" Target="../media/image249.svg"/><Relationship Id="rId2" Type="http://schemas.openxmlformats.org/officeDocument/2006/relationships/image" Target="../media/image214.png"/><Relationship Id="rId16" Type="http://schemas.openxmlformats.org/officeDocument/2006/relationships/image" Target="../media/image248.pn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45.svg"/><Relationship Id="rId5" Type="http://schemas.openxmlformats.org/officeDocument/2006/relationships/image" Target="../media/image243.svg"/><Relationship Id="rId15" Type="http://schemas.openxmlformats.org/officeDocument/2006/relationships/image" Target="../media/image237.svg"/><Relationship Id="rId10" Type="http://schemas.openxmlformats.org/officeDocument/2006/relationships/image" Target="../media/image244.png"/><Relationship Id="rId19" Type="http://schemas.openxmlformats.org/officeDocument/2006/relationships/image" Target="../media/image251.jpeg"/><Relationship Id="rId4" Type="http://schemas.openxmlformats.org/officeDocument/2006/relationships/image" Target="../media/image242.png"/><Relationship Id="rId9" Type="http://schemas.openxmlformats.org/officeDocument/2006/relationships/image" Target="../media/image231.svg"/><Relationship Id="rId14" Type="http://schemas.openxmlformats.org/officeDocument/2006/relationships/image" Target="../media/image236.png"/></Relationships>
</file>

<file path=ppt/slides/_rels/slide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29.svg"/><Relationship Id="rId13" Type="http://schemas.openxmlformats.org/officeDocument/2006/relationships/image" Target="../media/image256.png"/><Relationship Id="rId18" Type="http://schemas.openxmlformats.org/officeDocument/2006/relationships/image" Target="../media/image239.svg"/><Relationship Id="rId3" Type="http://schemas.openxmlformats.org/officeDocument/2006/relationships/image" Target="../media/image253.svg"/><Relationship Id="rId21" Type="http://schemas.openxmlformats.org/officeDocument/2006/relationships/image" Target="../media/image248.png"/><Relationship Id="rId7" Type="http://schemas.openxmlformats.org/officeDocument/2006/relationships/image" Target="../media/image228.png"/><Relationship Id="rId12" Type="http://schemas.openxmlformats.org/officeDocument/2006/relationships/image" Target="../media/image235.svg"/><Relationship Id="rId17" Type="http://schemas.openxmlformats.org/officeDocument/2006/relationships/image" Target="../media/image238.png"/><Relationship Id="rId2" Type="http://schemas.openxmlformats.org/officeDocument/2006/relationships/image" Target="../media/image252.png"/><Relationship Id="rId16" Type="http://schemas.openxmlformats.org/officeDocument/2006/relationships/image" Target="../media/image259.svg"/><Relationship Id="rId20" Type="http://schemas.openxmlformats.org/officeDocument/2006/relationships/image" Target="../media/image237.svg"/><Relationship Id="rId1" Type="http://schemas.openxmlformats.org/officeDocument/2006/relationships/slideLayout" Target="../slideLayouts/slideLayout7.xml"/><Relationship Id="rId6" Type="http://schemas.openxmlformats.org/officeDocument/2006/relationships/image" Target="../media/image160.svg"/><Relationship Id="rId11" Type="http://schemas.openxmlformats.org/officeDocument/2006/relationships/image" Target="../media/image234.png"/><Relationship Id="rId24" Type="http://schemas.openxmlformats.org/officeDocument/2006/relationships/image" Target="../media/image179.svg"/><Relationship Id="rId5" Type="http://schemas.openxmlformats.org/officeDocument/2006/relationships/image" Target="../media/image159.png"/><Relationship Id="rId15" Type="http://schemas.openxmlformats.org/officeDocument/2006/relationships/image" Target="../media/image258.png"/><Relationship Id="rId23" Type="http://schemas.openxmlformats.org/officeDocument/2006/relationships/image" Target="../media/image178.png"/><Relationship Id="rId10" Type="http://schemas.openxmlformats.org/officeDocument/2006/relationships/image" Target="../media/image255.svg"/><Relationship Id="rId19" Type="http://schemas.openxmlformats.org/officeDocument/2006/relationships/image" Target="../media/image236.png"/><Relationship Id="rId4" Type="http://schemas.openxmlformats.org/officeDocument/2006/relationships/image" Target="../media/image170.jpeg"/><Relationship Id="rId9" Type="http://schemas.openxmlformats.org/officeDocument/2006/relationships/image" Target="../media/image254.png"/><Relationship Id="rId14" Type="http://schemas.openxmlformats.org/officeDocument/2006/relationships/image" Target="../media/image257.svg"/><Relationship Id="rId22" Type="http://schemas.openxmlformats.org/officeDocument/2006/relationships/image" Target="../media/image249.svg"/></Relationships>
</file>

<file path=ppt/slides/_rels/slide31.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svg"/><Relationship Id="rId18" Type="http://schemas.openxmlformats.org/officeDocument/2006/relationships/image" Target="../media/image264.png"/><Relationship Id="rId26" Type="http://schemas.openxmlformats.org/officeDocument/2006/relationships/image" Target="../media/image270.png"/><Relationship Id="rId3" Type="http://schemas.openxmlformats.org/officeDocument/2006/relationships/image" Target="../media/image215.svg"/><Relationship Id="rId21" Type="http://schemas.openxmlformats.org/officeDocument/2006/relationships/image" Target="../media/image259.svg"/><Relationship Id="rId7" Type="http://schemas.openxmlformats.org/officeDocument/2006/relationships/image" Target="../media/image229.svg"/><Relationship Id="rId12" Type="http://schemas.openxmlformats.org/officeDocument/2006/relationships/image" Target="../media/image238.png"/><Relationship Id="rId17" Type="http://schemas.openxmlformats.org/officeDocument/2006/relationships/image" Target="../media/image257.svg"/><Relationship Id="rId25" Type="http://schemas.openxmlformats.org/officeDocument/2006/relationships/image" Target="../media/image269.svg"/><Relationship Id="rId2" Type="http://schemas.openxmlformats.org/officeDocument/2006/relationships/image" Target="../media/image214.png"/><Relationship Id="rId16" Type="http://schemas.openxmlformats.org/officeDocument/2006/relationships/image" Target="../media/image256.png"/><Relationship Id="rId20" Type="http://schemas.openxmlformats.org/officeDocument/2006/relationships/image" Target="../media/image258.png"/><Relationship Id="rId29" Type="http://schemas.openxmlformats.org/officeDocument/2006/relationships/image" Target="../media/image179.sv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37.svg"/><Relationship Id="rId24" Type="http://schemas.openxmlformats.org/officeDocument/2006/relationships/image" Target="../media/image268.png"/><Relationship Id="rId5" Type="http://schemas.openxmlformats.org/officeDocument/2006/relationships/image" Target="../media/image261.svg"/><Relationship Id="rId15" Type="http://schemas.openxmlformats.org/officeDocument/2006/relationships/image" Target="../media/image263.svg"/><Relationship Id="rId23" Type="http://schemas.openxmlformats.org/officeDocument/2006/relationships/image" Target="../media/image267.svg"/><Relationship Id="rId28" Type="http://schemas.openxmlformats.org/officeDocument/2006/relationships/image" Target="../media/image178.png"/><Relationship Id="rId10" Type="http://schemas.openxmlformats.org/officeDocument/2006/relationships/image" Target="../media/image236.png"/><Relationship Id="rId19" Type="http://schemas.openxmlformats.org/officeDocument/2006/relationships/image" Target="../media/image265.svg"/><Relationship Id="rId4" Type="http://schemas.openxmlformats.org/officeDocument/2006/relationships/image" Target="../media/image260.png"/><Relationship Id="rId9" Type="http://schemas.openxmlformats.org/officeDocument/2006/relationships/image" Target="../media/image235.svg"/><Relationship Id="rId14" Type="http://schemas.openxmlformats.org/officeDocument/2006/relationships/image" Target="../media/image262.png"/><Relationship Id="rId22" Type="http://schemas.openxmlformats.org/officeDocument/2006/relationships/image" Target="../media/image266.png"/><Relationship Id="rId27" Type="http://schemas.openxmlformats.org/officeDocument/2006/relationships/image" Target="../media/image271.svg"/></Relationships>
</file>

<file path=ppt/slides/_rels/slide32.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9.svg"/><Relationship Id="rId3" Type="http://schemas.openxmlformats.org/officeDocument/2006/relationships/image" Target="../media/image253.svg"/><Relationship Id="rId7" Type="http://schemas.openxmlformats.org/officeDocument/2006/relationships/image" Target="../media/image273.svg"/><Relationship Id="rId12" Type="http://schemas.openxmlformats.org/officeDocument/2006/relationships/image" Target="../media/image278.png"/><Relationship Id="rId2" Type="http://schemas.openxmlformats.org/officeDocument/2006/relationships/image" Target="../media/image252.png"/><Relationship Id="rId1" Type="http://schemas.openxmlformats.org/officeDocument/2006/relationships/slideLayout" Target="../slideLayouts/slideLayout7.xml"/><Relationship Id="rId6" Type="http://schemas.openxmlformats.org/officeDocument/2006/relationships/image" Target="../media/image272.png"/><Relationship Id="rId11" Type="http://schemas.openxmlformats.org/officeDocument/2006/relationships/image" Target="../media/image277.svg"/><Relationship Id="rId5" Type="http://schemas.openxmlformats.org/officeDocument/2006/relationships/image" Target="../media/image229.sv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28.png"/><Relationship Id="rId9" Type="http://schemas.openxmlformats.org/officeDocument/2006/relationships/image" Target="../media/image275.svg"/><Relationship Id="rId14" Type="http://schemas.openxmlformats.org/officeDocument/2006/relationships/image" Target="../media/image280.png"/></Relationships>
</file>

<file path=ppt/slides/_rels/slide33.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15.svg"/><Relationship Id="rId7" Type="http://schemas.openxmlformats.org/officeDocument/2006/relationships/image" Target="../media/image283.pn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282.jpeg"/><Relationship Id="rId5" Type="http://schemas.openxmlformats.org/officeDocument/2006/relationships/image" Target="../media/image229.svg"/><Relationship Id="rId10" Type="http://schemas.openxmlformats.org/officeDocument/2006/relationships/image" Target="../media/image286.svg"/><Relationship Id="rId4" Type="http://schemas.openxmlformats.org/officeDocument/2006/relationships/image" Target="../media/image228.png"/><Relationship Id="rId9" Type="http://schemas.openxmlformats.org/officeDocument/2006/relationships/image" Target="../media/image285.png"/></Relationships>
</file>

<file path=ppt/slides/_rels/slide34.xml.rels><?xml version="1.0" encoding="UTF-8" standalone="yes"?>
<Relationships xmlns="http://schemas.openxmlformats.org/package/2006/relationships"><Relationship Id="rId8" Type="http://schemas.openxmlformats.org/officeDocument/2006/relationships/image" Target="../media/image193.svg"/><Relationship Id="rId13" Type="http://schemas.openxmlformats.org/officeDocument/2006/relationships/image" Target="../media/image13.png"/><Relationship Id="rId18" Type="http://schemas.openxmlformats.org/officeDocument/2006/relationships/image" Target="../media/image30.svg"/><Relationship Id="rId3" Type="http://schemas.openxmlformats.org/officeDocument/2006/relationships/image" Target="../media/image188.png"/><Relationship Id="rId21" Type="http://schemas.openxmlformats.org/officeDocument/2006/relationships/image" Target="../media/image33.png"/><Relationship Id="rId7" Type="http://schemas.openxmlformats.org/officeDocument/2006/relationships/image" Target="../media/image192.png"/><Relationship Id="rId12" Type="http://schemas.openxmlformats.org/officeDocument/2006/relationships/image" Target="../media/image12.svg"/><Relationship Id="rId17" Type="http://schemas.openxmlformats.org/officeDocument/2006/relationships/image" Target="../media/image29.png"/><Relationship Id="rId2" Type="http://schemas.openxmlformats.org/officeDocument/2006/relationships/image" Target="../media/image287.jpeg"/><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11.png"/><Relationship Id="rId5" Type="http://schemas.openxmlformats.org/officeDocument/2006/relationships/image" Target="../media/image43.png"/><Relationship Id="rId15" Type="http://schemas.openxmlformats.org/officeDocument/2006/relationships/image" Target="../media/image27.png"/><Relationship Id="rId10" Type="http://schemas.openxmlformats.org/officeDocument/2006/relationships/image" Target="../media/image10.svg"/><Relationship Id="rId19" Type="http://schemas.openxmlformats.org/officeDocument/2006/relationships/image" Target="../media/image31.png"/><Relationship Id="rId4" Type="http://schemas.openxmlformats.org/officeDocument/2006/relationships/image" Target="../media/image189.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34.svg"/></Relationships>
</file>

<file path=ppt/slides/_rels/slide35.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89.svg"/><Relationship Id="rId7" Type="http://schemas.openxmlformats.org/officeDocument/2006/relationships/image" Target="../media/image293.svg"/><Relationship Id="rId2" Type="http://schemas.openxmlformats.org/officeDocument/2006/relationships/image" Target="../media/image288.png"/><Relationship Id="rId1" Type="http://schemas.openxmlformats.org/officeDocument/2006/relationships/slideLayout" Target="../slideLayouts/slideLayout7.xml"/><Relationship Id="rId6" Type="http://schemas.openxmlformats.org/officeDocument/2006/relationships/image" Target="../media/image292.png"/><Relationship Id="rId5" Type="http://schemas.openxmlformats.org/officeDocument/2006/relationships/image" Target="../media/image291.svg"/><Relationship Id="rId4" Type="http://schemas.openxmlformats.org/officeDocument/2006/relationships/image" Target="../media/image290.png"/><Relationship Id="rId9" Type="http://schemas.openxmlformats.org/officeDocument/2006/relationships/image" Target="../media/image295.svg"/></Relationships>
</file>

<file path=ppt/slides/_rels/slide3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jpeg"/><Relationship Id="rId1" Type="http://schemas.openxmlformats.org/officeDocument/2006/relationships/slideLayout" Target="../slideLayouts/slideLayout7.xml"/><Relationship Id="rId4" Type="http://schemas.openxmlformats.org/officeDocument/2006/relationships/image" Target="../media/image298.svg"/></Relationships>
</file>

<file path=ppt/slides/_rels/slide3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7.xml"/><Relationship Id="rId5" Type="http://schemas.openxmlformats.org/officeDocument/2006/relationships/image" Target="../media/image302.png"/><Relationship Id="rId4" Type="http://schemas.openxmlformats.org/officeDocument/2006/relationships/image" Target="../media/image301.png"/></Relationships>
</file>

<file path=ppt/slides/_rels/slide38.xml.rels><?xml version="1.0" encoding="UTF-8" standalone="yes"?>
<Relationships xmlns="http://schemas.openxmlformats.org/package/2006/relationships"><Relationship Id="rId3" Type="http://schemas.openxmlformats.org/officeDocument/2006/relationships/image" Target="../media/image304.sv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6.svg"/><Relationship Id="rId7" Type="http://schemas.openxmlformats.org/officeDocument/2006/relationships/image" Target="../media/image189.svg"/><Relationship Id="rId2" Type="http://schemas.openxmlformats.org/officeDocument/2006/relationships/image" Target="../media/image305.png"/><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91.svg"/><Relationship Id="rId4" Type="http://schemas.openxmlformats.org/officeDocument/2006/relationships/image" Target="../media/image190.png"/><Relationship Id="rId9" Type="http://schemas.openxmlformats.org/officeDocument/2006/relationships/image" Target="../media/image30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7.xml"/><Relationship Id="rId6" Type="http://schemas.openxmlformats.org/officeDocument/2006/relationships/image" Target="../media/image313.svg"/><Relationship Id="rId5" Type="http://schemas.openxmlformats.org/officeDocument/2006/relationships/image" Target="../media/image312.png"/><Relationship Id="rId4" Type="http://schemas.openxmlformats.org/officeDocument/2006/relationships/image" Target="../media/image311.svg"/></Relationships>
</file>

<file path=ppt/slides/_rels/slide41.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311.svg"/><Relationship Id="rId5" Type="http://schemas.openxmlformats.org/officeDocument/2006/relationships/image" Target="../media/image310.png"/><Relationship Id="rId4" Type="http://schemas.openxmlformats.org/officeDocument/2006/relationships/image" Target="../media/image309.png"/></Relationships>
</file>

<file path=ppt/slides/_rels/slide42.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311.svg"/><Relationship Id="rId5" Type="http://schemas.openxmlformats.org/officeDocument/2006/relationships/image" Target="../media/image310.png"/><Relationship Id="rId4" Type="http://schemas.openxmlformats.org/officeDocument/2006/relationships/image" Target="../media/image309.png"/></Relationships>
</file>

<file path=ppt/slides/_rels/slide43.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311.svg"/><Relationship Id="rId5" Type="http://schemas.openxmlformats.org/officeDocument/2006/relationships/image" Target="../media/image310.png"/><Relationship Id="rId4" Type="http://schemas.openxmlformats.org/officeDocument/2006/relationships/image" Target="../media/image309.png"/></Relationships>
</file>

<file path=ppt/slides/_rels/slide4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7.xml"/><Relationship Id="rId4" Type="http://schemas.openxmlformats.org/officeDocument/2006/relationships/image" Target="../media/image316.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8.svg"/><Relationship Id="rId2" Type="http://schemas.openxmlformats.org/officeDocument/2006/relationships/image" Target="../media/image317.png"/><Relationship Id="rId1" Type="http://schemas.openxmlformats.org/officeDocument/2006/relationships/slideLayout" Target="../slideLayouts/slideLayout7.xml"/><Relationship Id="rId5" Type="http://schemas.openxmlformats.org/officeDocument/2006/relationships/image" Target="../media/image320.svg"/><Relationship Id="rId4" Type="http://schemas.openxmlformats.org/officeDocument/2006/relationships/image" Target="../media/image3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117006" y="-530381"/>
            <a:ext cx="18522012" cy="7373426"/>
          </a:xfrm>
          <a:prstGeom prst="rect">
            <a:avLst/>
          </a:prstGeom>
          <a:solidFill>
            <a:srgbClr val="FFFDEC"/>
          </a:solidFill>
        </p:spPr>
      </p:sp>
      <p:pic>
        <p:nvPicPr>
          <p:cNvPr id="3" name="Picture 3"/>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775" y="3142494"/>
            <a:ext cx="9746999" cy="4142474"/>
          </a:xfrm>
          <a:prstGeom prst="rect">
            <a:avLst/>
          </a:prstGeom>
        </p:spPr>
      </p:pic>
      <p:pic>
        <p:nvPicPr>
          <p:cNvPr id="4" name="Picture 4"/>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98694" y="3156332"/>
            <a:ext cx="9746999" cy="4142474"/>
          </a:xfrm>
          <a:prstGeom prst="rect">
            <a:avLst/>
          </a:prstGeom>
        </p:spPr>
      </p:pic>
      <p:grpSp>
        <p:nvGrpSpPr>
          <p:cNvPr id="5" name="Group 5"/>
          <p:cNvGrpSpPr/>
          <p:nvPr/>
        </p:nvGrpSpPr>
        <p:grpSpPr>
          <a:xfrm>
            <a:off x="1153785" y="365949"/>
            <a:ext cx="6653456" cy="634493"/>
            <a:chOff x="0" y="0"/>
            <a:chExt cx="8871275" cy="845991"/>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3777349" cy="845991"/>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05252" y="0"/>
              <a:ext cx="3777349" cy="84599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093926" y="0"/>
              <a:ext cx="3777349" cy="845991"/>
            </a:xfrm>
            <a:prstGeom prst="rect">
              <a:avLst/>
            </a:prstGeom>
          </p:spPr>
        </p:pic>
      </p:grpSp>
      <p:sp>
        <p:nvSpPr>
          <p:cNvPr id="9" name="TextBox 9"/>
          <p:cNvSpPr txBox="1"/>
          <p:nvPr/>
        </p:nvSpPr>
        <p:spPr>
          <a:xfrm>
            <a:off x="372446" y="385382"/>
            <a:ext cx="8216135" cy="509904"/>
          </a:xfrm>
          <a:prstGeom prst="rect">
            <a:avLst/>
          </a:prstGeom>
        </p:spPr>
        <p:txBody>
          <a:bodyPr lIns="0" tIns="0" rIns="0" bIns="0" rtlCol="0" anchor="t">
            <a:spAutoFit/>
          </a:bodyPr>
          <a:lstStyle/>
          <a:p>
            <a:pPr algn="ctr">
              <a:lnSpc>
                <a:spcPts val="3920"/>
              </a:lnSpc>
            </a:pPr>
            <a:r>
              <a:rPr lang="en-US" sz="2800">
                <a:solidFill>
                  <a:srgbClr val="FFFFFF"/>
                </a:solidFill>
                <a:latin typeface="Canva Sans"/>
              </a:rPr>
              <a:t>www.findyourmaple.tech</a:t>
            </a:r>
          </a:p>
        </p:txBody>
      </p:sp>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6541"/>
          <a:stretch>
            <a:fillRect/>
          </a:stretch>
        </p:blipFill>
        <p:spPr>
          <a:xfrm>
            <a:off x="5971965" y="7284969"/>
            <a:ext cx="5412485" cy="4138187"/>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6541"/>
          <a:stretch>
            <a:fillRect/>
          </a:stretch>
        </p:blipFill>
        <p:spPr>
          <a:xfrm flipH="1">
            <a:off x="14756300" y="7819278"/>
            <a:ext cx="5412485" cy="4138187"/>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400248" y="6498637"/>
            <a:ext cx="1650556" cy="2309938"/>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5523">
            <a:off x="15719949" y="5311514"/>
            <a:ext cx="1674338" cy="2092923"/>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5523">
            <a:off x="16486437" y="4325622"/>
            <a:ext cx="2761672" cy="3452090"/>
          </a:xfrm>
          <a:prstGeom prst="rect">
            <a:avLst/>
          </a:prstGeom>
        </p:spPr>
      </p:pic>
      <p:grpSp>
        <p:nvGrpSpPr>
          <p:cNvPr id="15" name="Group 15"/>
          <p:cNvGrpSpPr/>
          <p:nvPr/>
        </p:nvGrpSpPr>
        <p:grpSpPr>
          <a:xfrm>
            <a:off x="2476847" y="7139533"/>
            <a:ext cx="982470" cy="1643216"/>
            <a:chOff x="0" y="0"/>
            <a:chExt cx="1309960" cy="2190955"/>
          </a:xfrm>
        </p:grpSpPr>
        <p:pic>
          <p:nvPicPr>
            <p:cNvPr id="16" name="Picture 1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249231" y="0"/>
              <a:ext cx="890211" cy="857755"/>
            </a:xfrm>
            <a:prstGeom prst="rect">
              <a:avLst/>
            </a:prstGeom>
          </p:spPr>
        </p:pic>
        <p:pic>
          <p:nvPicPr>
            <p:cNvPr id="17" name="Picture 17"/>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0" y="789248"/>
              <a:ext cx="1309960" cy="1401708"/>
            </a:xfrm>
            <a:prstGeom prst="rect">
              <a:avLst/>
            </a:prstGeom>
          </p:spPr>
        </p:pic>
        <p:pic>
          <p:nvPicPr>
            <p:cNvPr id="18" name="Picture 18"/>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70512" y="428878"/>
              <a:ext cx="429899" cy="267047"/>
            </a:xfrm>
            <a:prstGeom prst="rect">
              <a:avLst/>
            </a:prstGeom>
          </p:spPr>
        </p:pic>
      </p:grpSp>
      <p:grpSp>
        <p:nvGrpSpPr>
          <p:cNvPr id="19" name="Group 19"/>
          <p:cNvGrpSpPr/>
          <p:nvPr/>
        </p:nvGrpSpPr>
        <p:grpSpPr>
          <a:xfrm>
            <a:off x="3785171" y="6511551"/>
            <a:ext cx="852695" cy="1649832"/>
            <a:chOff x="0" y="0"/>
            <a:chExt cx="1136927" cy="2199775"/>
          </a:xfrm>
        </p:grpSpPr>
        <p:pic>
          <p:nvPicPr>
            <p:cNvPr id="20" name="Picture 20"/>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41301" y="0"/>
              <a:ext cx="1032631" cy="1458023"/>
            </a:xfrm>
            <a:prstGeom prst="rect">
              <a:avLst/>
            </a:prstGeom>
          </p:spPr>
        </p:pic>
        <p:pic>
          <p:nvPicPr>
            <p:cNvPr id="21" name="Picture 21"/>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flipH="1">
              <a:off x="0" y="489421"/>
              <a:ext cx="1136927" cy="1710355"/>
            </a:xfrm>
            <a:prstGeom prst="rect">
              <a:avLst/>
            </a:prstGeom>
          </p:spPr>
        </p:pic>
        <p:pic>
          <p:nvPicPr>
            <p:cNvPr id="22" name="Picture 22"/>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426471" y="435633"/>
              <a:ext cx="483400" cy="195118"/>
            </a:xfrm>
            <a:prstGeom prst="rect">
              <a:avLst/>
            </a:prstGeom>
          </p:spPr>
        </p:pic>
      </p:grpSp>
      <p:grpSp>
        <p:nvGrpSpPr>
          <p:cNvPr id="23" name="Group 23"/>
          <p:cNvGrpSpPr/>
          <p:nvPr/>
        </p:nvGrpSpPr>
        <p:grpSpPr>
          <a:xfrm>
            <a:off x="9254888" y="7510116"/>
            <a:ext cx="1172044" cy="1643434"/>
            <a:chOff x="0" y="0"/>
            <a:chExt cx="1562725" cy="2191245"/>
          </a:xfrm>
        </p:grpSpPr>
        <p:pic>
          <p:nvPicPr>
            <p:cNvPr id="24" name="Picture 24"/>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444155" y="0"/>
              <a:ext cx="674415" cy="764337"/>
            </a:xfrm>
            <a:prstGeom prst="rect">
              <a:avLst/>
            </a:prstGeom>
          </p:spPr>
        </p:pic>
        <p:pic>
          <p:nvPicPr>
            <p:cNvPr id="25" name="Picture 25"/>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flipH="1">
              <a:off x="0" y="664993"/>
              <a:ext cx="1562725" cy="1526252"/>
            </a:xfrm>
            <a:prstGeom prst="rect">
              <a:avLst/>
            </a:prstGeom>
          </p:spPr>
        </p:pic>
        <p:pic>
          <p:nvPicPr>
            <p:cNvPr id="26" name="Picture 26"/>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flipH="1">
              <a:off x="659944" y="325133"/>
              <a:ext cx="458626" cy="254329"/>
            </a:xfrm>
            <a:prstGeom prst="rect">
              <a:avLst/>
            </a:prstGeom>
          </p:spPr>
        </p:pic>
        <p:pic>
          <p:nvPicPr>
            <p:cNvPr id="27" name="Picture 27"/>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flipH="1">
              <a:off x="638672" y="275766"/>
              <a:ext cx="479898" cy="212805"/>
            </a:xfrm>
            <a:prstGeom prst="rect">
              <a:avLst/>
            </a:prstGeom>
          </p:spPr>
        </p:pic>
      </p:grpSp>
      <p:pic>
        <p:nvPicPr>
          <p:cNvPr id="28" name="Picture 28"/>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4940194" y="8023788"/>
            <a:ext cx="666281" cy="347299"/>
          </a:xfrm>
          <a:prstGeom prst="rect">
            <a:avLst/>
          </a:prstGeom>
        </p:spPr>
      </p:pic>
      <p:pic>
        <p:nvPicPr>
          <p:cNvPr id="29" name="Picture 29"/>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3493053" y="8499682"/>
            <a:ext cx="425211" cy="221641"/>
          </a:xfrm>
          <a:prstGeom prst="rect">
            <a:avLst/>
          </a:prstGeom>
        </p:spPr>
      </p:pic>
      <p:pic>
        <p:nvPicPr>
          <p:cNvPr id="30" name="Picture 30"/>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56775" y="6883284"/>
            <a:ext cx="2340381" cy="906366"/>
          </a:xfrm>
          <a:prstGeom prst="rect">
            <a:avLst/>
          </a:prstGeom>
        </p:spPr>
      </p:pic>
      <p:pic>
        <p:nvPicPr>
          <p:cNvPr id="31" name="Picture 31"/>
          <p:cNvPicPr>
            <a:picLocks noChangeAspect="1"/>
          </p:cNvPicPr>
          <p:nvPr/>
        </p:nvPicPr>
        <p:blipFill>
          <a:blip r:embed="rId40">
            <a:alphaModFix amt="5800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596402" y="3170169"/>
            <a:ext cx="1937697" cy="4114800"/>
          </a:xfrm>
          <a:prstGeom prst="rect">
            <a:avLst/>
          </a:prstGeom>
        </p:spPr>
      </p:pic>
      <p:pic>
        <p:nvPicPr>
          <p:cNvPr id="32" name="Picture 32"/>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4801230" y="8371087"/>
            <a:ext cx="5873616" cy="6215467"/>
          </a:xfrm>
          <a:prstGeom prst="rect">
            <a:avLst/>
          </a:prstGeom>
        </p:spPr>
      </p:pic>
      <p:pic>
        <p:nvPicPr>
          <p:cNvPr id="33" name="Picture 3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5523">
            <a:off x="14321461" y="7285372"/>
            <a:ext cx="1674338" cy="2092923"/>
          </a:xfrm>
          <a:prstGeom prst="rect">
            <a:avLst/>
          </a:prstGeom>
        </p:spPr>
      </p:pic>
      <p:pic>
        <p:nvPicPr>
          <p:cNvPr id="34" name="Picture 34"/>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1963123" y="9049816"/>
            <a:ext cx="1747943" cy="1182245"/>
          </a:xfrm>
          <a:prstGeom prst="rect">
            <a:avLst/>
          </a:prstGeom>
        </p:spPr>
      </p:pic>
      <p:pic>
        <p:nvPicPr>
          <p:cNvPr id="35" name="Picture 35"/>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510542" y="7927775"/>
            <a:ext cx="1661505" cy="1365455"/>
          </a:xfrm>
          <a:prstGeom prst="rect">
            <a:avLst/>
          </a:prstGeom>
        </p:spPr>
      </p:pic>
      <p:sp>
        <p:nvSpPr>
          <p:cNvPr id="36" name="TextBox 36"/>
          <p:cNvSpPr txBox="1"/>
          <p:nvPr/>
        </p:nvSpPr>
        <p:spPr>
          <a:xfrm>
            <a:off x="10389429" y="489541"/>
            <a:ext cx="6207247" cy="613627"/>
          </a:xfrm>
          <a:prstGeom prst="rect">
            <a:avLst/>
          </a:prstGeom>
        </p:spPr>
        <p:txBody>
          <a:bodyPr lIns="0" tIns="0" rIns="0" bIns="0" rtlCol="0" anchor="t">
            <a:spAutoFit/>
          </a:bodyPr>
          <a:lstStyle/>
          <a:p>
            <a:pPr algn="r">
              <a:lnSpc>
                <a:spcPts val="5028"/>
              </a:lnSpc>
              <a:spcBef>
                <a:spcPct val="0"/>
              </a:spcBef>
            </a:pPr>
            <a:r>
              <a:rPr lang="en-US" sz="3591">
                <a:solidFill>
                  <a:srgbClr val="77B95F"/>
                </a:solidFill>
                <a:latin typeface="Montserrat Bold"/>
              </a:rPr>
              <a:t>THE RIZE</a:t>
            </a:r>
          </a:p>
        </p:txBody>
      </p:sp>
      <p:sp>
        <p:nvSpPr>
          <p:cNvPr id="37" name="TextBox 37"/>
          <p:cNvSpPr txBox="1"/>
          <p:nvPr/>
        </p:nvSpPr>
        <p:spPr>
          <a:xfrm>
            <a:off x="3185170" y="1699315"/>
            <a:ext cx="11917661" cy="971241"/>
          </a:xfrm>
          <a:prstGeom prst="rect">
            <a:avLst/>
          </a:prstGeom>
        </p:spPr>
        <p:txBody>
          <a:bodyPr lIns="0" tIns="0" rIns="0" bIns="0" rtlCol="0" anchor="t">
            <a:spAutoFit/>
          </a:bodyPr>
          <a:lstStyle/>
          <a:p>
            <a:pPr algn="ctr">
              <a:lnSpc>
                <a:spcPts val="7892"/>
              </a:lnSpc>
              <a:spcBef>
                <a:spcPct val="0"/>
              </a:spcBef>
            </a:pPr>
            <a:r>
              <a:rPr lang="en-US" sz="5637" dirty="0">
                <a:solidFill>
                  <a:srgbClr val="3C8C4A"/>
                </a:solidFill>
                <a:latin typeface="Montserrat Classic Bold"/>
              </a:rPr>
              <a:t>CAREER ORIENTATION WEBSITE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9327835" y="1918945"/>
            <a:ext cx="7000610" cy="1345357"/>
            <a:chOff x="0" y="0"/>
            <a:chExt cx="5420212" cy="1041641"/>
          </a:xfrm>
        </p:grpSpPr>
        <p:sp>
          <p:nvSpPr>
            <p:cNvPr id="3" name="Freeform 3"/>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grpSp>
        <p:nvGrpSpPr>
          <p:cNvPr id="4" name="Group 4"/>
          <p:cNvGrpSpPr/>
          <p:nvPr/>
        </p:nvGrpSpPr>
        <p:grpSpPr>
          <a:xfrm>
            <a:off x="9327835" y="3664714"/>
            <a:ext cx="7000610" cy="1345357"/>
            <a:chOff x="0" y="0"/>
            <a:chExt cx="5420212" cy="1041641"/>
          </a:xfrm>
        </p:grpSpPr>
        <p:sp>
          <p:nvSpPr>
            <p:cNvPr id="5" name="Freeform 5"/>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grpSp>
        <p:nvGrpSpPr>
          <p:cNvPr id="6" name="Group 6"/>
          <p:cNvGrpSpPr/>
          <p:nvPr/>
        </p:nvGrpSpPr>
        <p:grpSpPr>
          <a:xfrm>
            <a:off x="9327835" y="5410483"/>
            <a:ext cx="7000610" cy="1345357"/>
            <a:chOff x="0" y="0"/>
            <a:chExt cx="5420212" cy="1041641"/>
          </a:xfrm>
        </p:grpSpPr>
        <p:sp>
          <p:nvSpPr>
            <p:cNvPr id="7" name="Freeform 7"/>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grpSp>
        <p:nvGrpSpPr>
          <p:cNvPr id="8" name="Group 8"/>
          <p:cNvGrpSpPr/>
          <p:nvPr/>
        </p:nvGrpSpPr>
        <p:grpSpPr>
          <a:xfrm>
            <a:off x="9327835" y="7156252"/>
            <a:ext cx="7000610" cy="1345357"/>
            <a:chOff x="0" y="0"/>
            <a:chExt cx="5420212" cy="1041641"/>
          </a:xfrm>
        </p:grpSpPr>
        <p:sp>
          <p:nvSpPr>
            <p:cNvPr id="9" name="Freeform 9"/>
            <p:cNvSpPr/>
            <p:nvPr/>
          </p:nvSpPr>
          <p:spPr>
            <a:xfrm>
              <a:off x="0" y="0"/>
              <a:ext cx="5420212" cy="1041641"/>
            </a:xfrm>
            <a:custGeom>
              <a:avLst/>
              <a:gdLst/>
              <a:ahLst/>
              <a:cxnLst/>
              <a:rect l="l" t="t" r="r" b="b"/>
              <a:pathLst>
                <a:path w="5420212" h="1041641">
                  <a:moveTo>
                    <a:pt x="5295752" y="1041640"/>
                  </a:moveTo>
                  <a:lnTo>
                    <a:pt x="124460" y="1041640"/>
                  </a:lnTo>
                  <a:cubicBezTo>
                    <a:pt x="55880" y="1041640"/>
                    <a:pt x="0" y="985760"/>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DFFED"/>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410483"/>
            <a:ext cx="8585978" cy="9046529"/>
          </a:xfrm>
          <a:prstGeom prst="rect">
            <a:avLst/>
          </a:prstGeom>
        </p:spPr>
      </p:pic>
      <p:sp>
        <p:nvSpPr>
          <p:cNvPr id="11" name="TextBox 11"/>
          <p:cNvSpPr txBox="1"/>
          <p:nvPr/>
        </p:nvSpPr>
        <p:spPr>
          <a:xfrm>
            <a:off x="9930308" y="2272159"/>
            <a:ext cx="5795664"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Lack self-understanding</a:t>
            </a:r>
          </a:p>
        </p:txBody>
      </p:sp>
      <p:sp>
        <p:nvSpPr>
          <p:cNvPr id="12" name="TextBox 12"/>
          <p:cNvSpPr txBox="1"/>
          <p:nvPr/>
        </p:nvSpPr>
        <p:spPr>
          <a:xfrm>
            <a:off x="9561507" y="4018141"/>
            <a:ext cx="6533266"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Lack market understanding</a:t>
            </a:r>
          </a:p>
        </p:txBody>
      </p:sp>
      <p:sp>
        <p:nvSpPr>
          <p:cNvPr id="13" name="TextBox 13"/>
          <p:cNvSpPr txBox="1"/>
          <p:nvPr/>
        </p:nvSpPr>
        <p:spPr>
          <a:xfrm>
            <a:off x="10981163" y="5762546"/>
            <a:ext cx="5976140"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Lack soft skills</a:t>
            </a:r>
          </a:p>
        </p:txBody>
      </p:sp>
      <p:sp>
        <p:nvSpPr>
          <p:cNvPr id="14" name="TextBox 14"/>
          <p:cNvSpPr txBox="1"/>
          <p:nvPr/>
        </p:nvSpPr>
        <p:spPr>
          <a:xfrm>
            <a:off x="9840070" y="7527941"/>
            <a:ext cx="5976140" cy="573405"/>
          </a:xfrm>
          <a:prstGeom prst="rect">
            <a:avLst/>
          </a:prstGeom>
        </p:spPr>
        <p:txBody>
          <a:bodyPr lIns="0" tIns="0" rIns="0" bIns="0" rtlCol="0" anchor="t">
            <a:spAutoFit/>
          </a:bodyPr>
          <a:lstStyle/>
          <a:p>
            <a:pPr marL="0" lvl="0" indent="0" algn="l">
              <a:lnSpc>
                <a:spcPts val="4680"/>
              </a:lnSpc>
              <a:spcBef>
                <a:spcPct val="0"/>
              </a:spcBef>
            </a:pPr>
            <a:r>
              <a:rPr lang="en-US" sz="3600">
                <a:solidFill>
                  <a:srgbClr val="7CB69D"/>
                </a:solidFill>
                <a:latin typeface="Open Sans Bold"/>
              </a:rPr>
              <a:t> Inaccurate information</a:t>
            </a:r>
          </a:p>
        </p:txBody>
      </p:sp>
      <p:sp>
        <p:nvSpPr>
          <p:cNvPr id="15" name="TextBox 15"/>
          <p:cNvSpPr txBox="1"/>
          <p:nvPr/>
        </p:nvSpPr>
        <p:spPr>
          <a:xfrm>
            <a:off x="1504174" y="2143621"/>
            <a:ext cx="6952825" cy="2447925"/>
          </a:xfrm>
          <a:prstGeom prst="rect">
            <a:avLst/>
          </a:prstGeom>
        </p:spPr>
        <p:txBody>
          <a:bodyPr lIns="0" tIns="0" rIns="0" bIns="0" rtlCol="0" anchor="t">
            <a:spAutoFit/>
          </a:bodyPr>
          <a:lstStyle/>
          <a:p>
            <a:pPr marL="0" lvl="0" indent="0" algn="l">
              <a:lnSpc>
                <a:spcPts val="9600"/>
              </a:lnSpc>
              <a:spcBef>
                <a:spcPct val="0"/>
              </a:spcBef>
            </a:pPr>
            <a:r>
              <a:rPr lang="en-US" sz="8000" spc="-160">
                <a:solidFill>
                  <a:srgbClr val="228F4F"/>
                </a:solidFill>
                <a:latin typeface="Montserrat Classic Bold"/>
              </a:rPr>
              <a:t>Why does this happen?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57" b="357"/>
          <a:stretch>
            <a:fillRect/>
          </a:stretch>
        </p:blipFill>
        <p:spPr>
          <a:xfrm>
            <a:off x="0" y="0"/>
            <a:ext cx="18288000" cy="10287000"/>
          </a:xfrm>
          <a:prstGeom prst="rect">
            <a:avLst/>
          </a:prstGeom>
        </p:spPr>
      </p:pic>
      <p:sp>
        <p:nvSpPr>
          <p:cNvPr id="3" name="TextBox 3"/>
          <p:cNvSpPr txBox="1"/>
          <p:nvPr/>
        </p:nvSpPr>
        <p:spPr>
          <a:xfrm>
            <a:off x="1561490" y="513072"/>
            <a:ext cx="15165019" cy="1293703"/>
          </a:xfrm>
          <a:prstGeom prst="rect">
            <a:avLst/>
          </a:prstGeom>
        </p:spPr>
        <p:txBody>
          <a:bodyPr lIns="0" tIns="0" rIns="0" bIns="0" rtlCol="0" anchor="t">
            <a:spAutoFit/>
          </a:bodyPr>
          <a:lstStyle/>
          <a:p>
            <a:pPr algn="ctr">
              <a:lnSpc>
                <a:spcPts val="10593"/>
              </a:lnSpc>
              <a:spcBef>
                <a:spcPct val="0"/>
              </a:spcBef>
            </a:pPr>
            <a:r>
              <a:rPr lang="en-US" sz="7566">
                <a:solidFill>
                  <a:srgbClr val="1E5A66"/>
                </a:solidFill>
                <a:latin typeface="Montserrat Classic Bold"/>
              </a:rPr>
              <a:t>CUSTOMER PERSONA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03277" y="342794"/>
            <a:ext cx="13243812" cy="101856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1493">
            <a:off x="10689187" y="4850339"/>
            <a:ext cx="2628056" cy="168195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1493">
            <a:off x="6925115" y="2926123"/>
            <a:ext cx="2628056" cy="168195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79741" y="4105193"/>
            <a:ext cx="7039547" cy="450531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6541"/>
          <a:stretch>
            <a:fillRect/>
          </a:stretch>
        </p:blipFill>
        <p:spPr>
          <a:xfrm rot="291006" flipH="1">
            <a:off x="15032852" y="7249155"/>
            <a:ext cx="4727392" cy="3614389"/>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5759992" y="4741085"/>
            <a:ext cx="2761672" cy="3452090"/>
          </a:xfrm>
          <a:prstGeom prst="rect">
            <a:avLst/>
          </a:prstGeom>
        </p:spPr>
      </p:pic>
      <p:grpSp>
        <p:nvGrpSpPr>
          <p:cNvPr id="8" name="Group 8"/>
          <p:cNvGrpSpPr/>
          <p:nvPr/>
        </p:nvGrpSpPr>
        <p:grpSpPr>
          <a:xfrm>
            <a:off x="439529" y="4556792"/>
            <a:ext cx="1001327" cy="1674756"/>
            <a:chOff x="0" y="0"/>
            <a:chExt cx="1335103" cy="2233008"/>
          </a:xfrm>
        </p:grpSpPr>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254014" y="0"/>
              <a:ext cx="907297" cy="874219"/>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0" y="804396"/>
              <a:ext cx="1335103" cy="1428612"/>
            </a:xfrm>
            <a:prstGeom prst="rect">
              <a:avLst/>
            </a:prstGeom>
          </p:spPr>
        </p:pic>
        <p:pic>
          <p:nvPicPr>
            <p:cNvPr id="11" name="Picture 1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81462" y="437109"/>
              <a:ext cx="438150" cy="272172"/>
            </a:xfrm>
            <a:prstGeom prst="rect">
              <a:avLst/>
            </a:prstGeom>
          </p:spPr>
        </p:pic>
      </p:grpSp>
      <p:grpSp>
        <p:nvGrpSpPr>
          <p:cNvPr id="12" name="Group 12"/>
          <p:cNvGrpSpPr/>
          <p:nvPr/>
        </p:nvGrpSpPr>
        <p:grpSpPr>
          <a:xfrm>
            <a:off x="14489764" y="8361416"/>
            <a:ext cx="1190147" cy="1668818"/>
            <a:chOff x="0" y="0"/>
            <a:chExt cx="1586863" cy="2225090"/>
          </a:xfrm>
        </p:grpSpPr>
        <p:pic>
          <p:nvPicPr>
            <p:cNvPr id="13" name="Picture 1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451015" y="0"/>
              <a:ext cx="684832" cy="776143"/>
            </a:xfrm>
            <a:prstGeom prst="rect">
              <a:avLst/>
            </a:prstGeom>
          </p:spPr>
        </p:pic>
        <p:pic>
          <p:nvPicPr>
            <p:cNvPr id="14" name="Picture 14"/>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0" y="675264"/>
              <a:ext cx="1586863" cy="1549826"/>
            </a:xfrm>
            <a:prstGeom prst="rect">
              <a:avLst/>
            </a:prstGeom>
          </p:spPr>
        </p:pic>
        <p:pic>
          <p:nvPicPr>
            <p:cNvPr id="15" name="Picture 15"/>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flipH="1">
              <a:off x="670137" y="330155"/>
              <a:ext cx="465710" cy="258257"/>
            </a:xfrm>
            <a:prstGeom prst="rect">
              <a:avLst/>
            </a:prstGeom>
          </p:spPr>
        </p:pic>
        <p:pic>
          <p:nvPicPr>
            <p:cNvPr id="16" name="Picture 16"/>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648537" y="280025"/>
              <a:ext cx="487311" cy="216092"/>
            </a:xfrm>
            <a:prstGeom prst="rect">
              <a:avLst/>
            </a:prstGeom>
          </p:spPr>
        </p:pic>
      </p:grpSp>
      <p:pic>
        <p:nvPicPr>
          <p:cNvPr id="17" name="Picture 17"/>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598893" y="3670057"/>
            <a:ext cx="666281" cy="347299"/>
          </a:xfrm>
          <a:prstGeom prst="rect">
            <a:avLst/>
          </a:prstGeom>
        </p:spPr>
      </p:pic>
      <p:pic>
        <p:nvPicPr>
          <p:cNvPr id="18" name="Picture 18"/>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3493053" y="8499682"/>
            <a:ext cx="425211" cy="221641"/>
          </a:xfrm>
          <a:prstGeom prst="rect">
            <a:avLst/>
          </a:prstGeom>
        </p:spPr>
      </p:pic>
      <p:pic>
        <p:nvPicPr>
          <p:cNvPr id="19" name="Picture 19"/>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276056" y="396242"/>
            <a:ext cx="2340381" cy="906366"/>
          </a:xfrm>
          <a:prstGeom prst="rect">
            <a:avLst/>
          </a:prstGeom>
        </p:spPr>
      </p:pic>
      <p:pic>
        <p:nvPicPr>
          <p:cNvPr id="20" name="Picture 2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8970887" y="592882"/>
            <a:ext cx="568002" cy="1187837"/>
          </a:xfrm>
          <a:prstGeom prst="rect">
            <a:avLst/>
          </a:prstGeom>
        </p:spPr>
      </p:pic>
      <p:pic>
        <p:nvPicPr>
          <p:cNvPr id="21" name="Picture 21"/>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67703" y="7011350"/>
            <a:ext cx="1291154" cy="2700133"/>
          </a:xfrm>
          <a:prstGeom prst="rect">
            <a:avLst/>
          </a:prstGeom>
        </p:spPr>
      </p:pic>
      <p:pic>
        <p:nvPicPr>
          <p:cNvPr id="22" name="Picture 22"/>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7523161" y="506617"/>
            <a:ext cx="677229" cy="1416258"/>
          </a:xfrm>
          <a:prstGeom prst="rect">
            <a:avLst/>
          </a:prstGeom>
        </p:spPr>
      </p:pic>
      <p:pic>
        <p:nvPicPr>
          <p:cNvPr id="23" name="Picture 23"/>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6762557" y="1687228"/>
            <a:ext cx="1521208" cy="1208669"/>
          </a:xfrm>
          <a:prstGeom prst="rect">
            <a:avLst/>
          </a:prstGeom>
        </p:spPr>
      </p:pic>
      <p:pic>
        <p:nvPicPr>
          <p:cNvPr id="24" name="Picture 24"/>
          <p:cNvPicPr>
            <a:picLocks noChangeAspect="1"/>
          </p:cNvPicPr>
          <p:nvPr/>
        </p:nvPicPr>
        <p:blipFill>
          <a:blip r:embed="rId32"/>
          <a:srcRect/>
          <a:stretch>
            <a:fillRect/>
          </a:stretch>
        </p:blipFill>
        <p:spPr>
          <a:xfrm>
            <a:off x="2990972" y="2895897"/>
            <a:ext cx="4164725" cy="2902929"/>
          </a:xfrm>
          <a:prstGeom prst="rect">
            <a:avLst/>
          </a:prstGeom>
        </p:spPr>
      </p:pic>
      <p:pic>
        <p:nvPicPr>
          <p:cNvPr id="25" name="Picture 25"/>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884358">
            <a:off x="9328292" y="1709700"/>
            <a:ext cx="4423025" cy="4114800"/>
          </a:xfrm>
          <a:prstGeom prst="rect">
            <a:avLst/>
          </a:prstGeom>
        </p:spPr>
      </p:pic>
      <p:pic>
        <p:nvPicPr>
          <p:cNvPr id="26" name="Picture 26"/>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rot="105523">
            <a:off x="14175694" y="3360502"/>
            <a:ext cx="1674338" cy="2092923"/>
          </a:xfrm>
          <a:prstGeom prst="rect">
            <a:avLst/>
          </a:prstGeom>
        </p:spPr>
      </p:pic>
      <p:pic>
        <p:nvPicPr>
          <p:cNvPr id="27" name="Picture 27"/>
          <p:cNvPicPr>
            <a:picLocks noChangeAspect="1"/>
          </p:cNvPicPr>
          <p:nvPr/>
        </p:nvPicPr>
        <p:blipFill>
          <a:blip r:embed="rId37"/>
          <a:srcRect/>
          <a:stretch>
            <a:fillRect/>
          </a:stretch>
        </p:blipFill>
        <p:spPr>
          <a:xfrm>
            <a:off x="8239143" y="232301"/>
            <a:ext cx="2942482" cy="3183869"/>
          </a:xfrm>
          <a:prstGeom prst="rect">
            <a:avLst/>
          </a:prstGeom>
        </p:spPr>
      </p:pic>
      <p:pic>
        <p:nvPicPr>
          <p:cNvPr id="28" name="Picture 28"/>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4931015">
            <a:off x="8372906" y="2999971"/>
            <a:ext cx="4638994" cy="4315719"/>
          </a:xfrm>
          <a:prstGeom prst="rect">
            <a:avLst/>
          </a:prstGeom>
        </p:spPr>
      </p:pic>
      <p:pic>
        <p:nvPicPr>
          <p:cNvPr id="29" name="Picture 29"/>
          <p:cNvPicPr>
            <a:picLocks noChangeAspect="1"/>
          </p:cNvPicPr>
          <p:nvPr/>
        </p:nvPicPr>
        <p:blipFill>
          <a:blip r:embed="rId38"/>
          <a:srcRect/>
          <a:stretch>
            <a:fillRect/>
          </a:stretch>
        </p:blipFill>
        <p:spPr>
          <a:xfrm>
            <a:off x="13431413" y="3272795"/>
            <a:ext cx="712559" cy="2418521"/>
          </a:xfrm>
          <a:prstGeom prst="rect">
            <a:avLst/>
          </a:prstGeom>
        </p:spPr>
      </p:pic>
      <p:pic>
        <p:nvPicPr>
          <p:cNvPr id="30" name="Picture 30"/>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2567038">
            <a:off x="3786674" y="5213521"/>
            <a:ext cx="4350213" cy="4047063"/>
          </a:xfrm>
          <a:prstGeom prst="rect">
            <a:avLst/>
          </a:prstGeom>
        </p:spPr>
      </p:pic>
      <p:pic>
        <p:nvPicPr>
          <p:cNvPr id="31" name="Picture 31"/>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a:off x="2088556" y="4815912"/>
            <a:ext cx="4374999" cy="4068749"/>
          </a:xfrm>
          <a:prstGeom prst="rect">
            <a:avLst/>
          </a:prstGeom>
        </p:spPr>
      </p:pic>
      <p:pic>
        <p:nvPicPr>
          <p:cNvPr id="32" name="Picture 32"/>
          <p:cNvPicPr>
            <a:picLocks noChangeAspect="1"/>
          </p:cNvPicPr>
          <p:nvPr/>
        </p:nvPicPr>
        <p:blipFill>
          <a:blip r:embed="rId41"/>
          <a:srcRect/>
          <a:stretch>
            <a:fillRect/>
          </a:stretch>
        </p:blipFill>
        <p:spPr>
          <a:xfrm>
            <a:off x="6230773" y="4406964"/>
            <a:ext cx="5625450" cy="3824982"/>
          </a:xfrm>
          <a:prstGeom prst="rect">
            <a:avLst/>
          </a:prstGeom>
        </p:spPr>
      </p:pic>
      <p:pic>
        <p:nvPicPr>
          <p:cNvPr id="33" name="Picture 33"/>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7365741" y="3987532"/>
            <a:ext cx="1238216" cy="544815"/>
          </a:xfrm>
          <a:prstGeom prst="rect">
            <a:avLst/>
          </a:prstGeom>
        </p:spPr>
      </p:pic>
      <p:pic>
        <p:nvPicPr>
          <p:cNvPr id="34" name="Picture 34"/>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0636884" y="3282583"/>
            <a:ext cx="939334" cy="899412"/>
          </a:xfrm>
          <a:prstGeom prst="rect">
            <a:avLst/>
          </a:prstGeom>
        </p:spPr>
      </p:pic>
      <p:pic>
        <p:nvPicPr>
          <p:cNvPr id="35" name="Picture 35"/>
          <p:cNvPicPr>
            <a:picLocks noChangeAspect="1"/>
          </p:cNvPicPr>
          <p:nvPr/>
        </p:nvPicPr>
        <p:blipFill>
          <a:blip r:embed="rId46"/>
          <a:srcRect l="11927"/>
          <a:stretch>
            <a:fillRect/>
          </a:stretch>
        </p:blipFill>
        <p:spPr>
          <a:xfrm>
            <a:off x="11264526" y="5179652"/>
            <a:ext cx="3623993" cy="4114800"/>
          </a:xfrm>
          <a:prstGeom prst="rect">
            <a:avLst/>
          </a:prstGeom>
        </p:spPr>
      </p:pic>
      <p:pic>
        <p:nvPicPr>
          <p:cNvPr id="36" name="Picture 36"/>
          <p:cNvPicPr>
            <a:picLocks noChangeAspect="1"/>
          </p:cNvPicPr>
          <p:nvPr/>
        </p:nvPicPr>
        <p:blipFill>
          <a:blip r:embed="rId47"/>
          <a:srcRect/>
          <a:stretch>
            <a:fillRect/>
          </a:stretch>
        </p:blipFill>
        <p:spPr>
          <a:xfrm>
            <a:off x="11219725" y="1408343"/>
            <a:ext cx="2721669" cy="2052342"/>
          </a:xfrm>
          <a:prstGeom prst="rect">
            <a:avLst/>
          </a:prstGeom>
        </p:spPr>
      </p:pic>
      <p:pic>
        <p:nvPicPr>
          <p:cNvPr id="37" name="Picture 37"/>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713280" y="2493867"/>
            <a:ext cx="2585585" cy="1493664"/>
          </a:xfrm>
          <a:prstGeom prst="rect">
            <a:avLst/>
          </a:prstGeom>
        </p:spPr>
      </p:pic>
      <p:pic>
        <p:nvPicPr>
          <p:cNvPr id="38" name="Picture 3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9067" y="119123"/>
            <a:ext cx="1006372" cy="1257965"/>
          </a:xfrm>
          <a:prstGeom prst="rect">
            <a:avLst/>
          </a:prstGeom>
        </p:spPr>
      </p:pic>
      <p:pic>
        <p:nvPicPr>
          <p:cNvPr id="39" name="Picture 39"/>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14621090" y="748105"/>
            <a:ext cx="3374015" cy="2349541"/>
          </a:xfrm>
          <a:prstGeom prst="rect">
            <a:avLst/>
          </a:prstGeom>
        </p:spPr>
      </p:pic>
      <p:sp>
        <p:nvSpPr>
          <p:cNvPr id="40" name="TextBox 40"/>
          <p:cNvSpPr txBox="1"/>
          <p:nvPr/>
        </p:nvSpPr>
        <p:spPr>
          <a:xfrm>
            <a:off x="373216" y="478582"/>
            <a:ext cx="5617816" cy="2076568"/>
          </a:xfrm>
          <a:prstGeom prst="rect">
            <a:avLst/>
          </a:prstGeom>
        </p:spPr>
        <p:txBody>
          <a:bodyPr lIns="0" tIns="0" rIns="0" bIns="0" rtlCol="0" anchor="t">
            <a:spAutoFit/>
          </a:bodyPr>
          <a:lstStyle/>
          <a:p>
            <a:pPr algn="ctr">
              <a:lnSpc>
                <a:spcPts val="8393"/>
              </a:lnSpc>
              <a:spcBef>
                <a:spcPct val="0"/>
              </a:spcBef>
            </a:pPr>
            <a:r>
              <a:rPr lang="en-US" sz="5995">
                <a:solidFill>
                  <a:srgbClr val="FFFDEC"/>
                </a:solidFill>
                <a:latin typeface="Montserrat Classic Bold"/>
              </a:rPr>
              <a:t>  2# BUSINESS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0086" b="10086"/>
          <a:stretch>
            <a:fillRect/>
          </a:stretch>
        </p:blipFill>
        <p:spPr>
          <a:xfrm>
            <a:off x="0" y="0"/>
            <a:ext cx="18288000" cy="10287000"/>
          </a:xfrm>
          <a:prstGeom prst="rect">
            <a:avLst/>
          </a:prstGeom>
        </p:spPr>
      </p:pic>
      <p:sp>
        <p:nvSpPr>
          <p:cNvPr id="3" name="TextBox 3"/>
          <p:cNvSpPr txBox="1"/>
          <p:nvPr/>
        </p:nvSpPr>
        <p:spPr>
          <a:xfrm>
            <a:off x="1028700" y="1368481"/>
            <a:ext cx="2403780" cy="1249680"/>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438E20"/>
                </a:solidFill>
                <a:latin typeface="Montserrat Classic Bold"/>
              </a:rPr>
              <a:t>High schools</a:t>
            </a:r>
          </a:p>
          <a:p>
            <a:pPr marL="388620" lvl="1" indent="-194310">
              <a:lnSpc>
                <a:spcPts val="2520"/>
              </a:lnSpc>
              <a:buFont typeface="Arial"/>
              <a:buChar char="•"/>
            </a:pPr>
            <a:r>
              <a:rPr lang="en-US" sz="1800">
                <a:solidFill>
                  <a:srgbClr val="438E20"/>
                </a:solidFill>
                <a:latin typeface="Montserrat Classic Bold"/>
              </a:rPr>
              <a:t>Career guidance consultants</a:t>
            </a:r>
          </a:p>
          <a:p>
            <a:pPr marL="388620" lvl="1" indent="-194310">
              <a:lnSpc>
                <a:spcPts val="2520"/>
              </a:lnSpc>
              <a:buFont typeface="Arial"/>
              <a:buChar char="•"/>
            </a:pPr>
            <a:r>
              <a:rPr lang="en-US" sz="1800">
                <a:solidFill>
                  <a:srgbClr val="438E20"/>
                </a:solidFill>
                <a:latin typeface="Montserrat Classic Bold"/>
              </a:rPr>
              <a:t>Universities </a:t>
            </a:r>
          </a:p>
        </p:txBody>
      </p:sp>
      <p:sp>
        <p:nvSpPr>
          <p:cNvPr id="4" name="TextBox 4"/>
          <p:cNvSpPr txBox="1"/>
          <p:nvPr/>
        </p:nvSpPr>
        <p:spPr>
          <a:xfrm>
            <a:off x="4350757" y="1257038"/>
            <a:ext cx="2697823" cy="219265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Develope website, games, community hub.</a:t>
            </a:r>
          </a:p>
          <a:p>
            <a:pPr marL="388620" lvl="1" indent="-194310">
              <a:lnSpc>
                <a:spcPts val="2520"/>
              </a:lnSpc>
              <a:buFont typeface="Arial"/>
              <a:buChar char="•"/>
            </a:pPr>
            <a:r>
              <a:rPr lang="en-US" sz="1800">
                <a:solidFill>
                  <a:srgbClr val="438E20"/>
                </a:solidFill>
                <a:latin typeface="Montserrat Classic Bold"/>
              </a:rPr>
              <a:t>Data analaytics</a:t>
            </a:r>
          </a:p>
          <a:p>
            <a:pPr marL="388620" lvl="1" indent="-194310">
              <a:lnSpc>
                <a:spcPts val="2520"/>
              </a:lnSpc>
              <a:buFont typeface="Arial"/>
              <a:buChar char="•"/>
            </a:pPr>
            <a:r>
              <a:rPr lang="en-US" sz="1800">
                <a:solidFill>
                  <a:srgbClr val="438E20"/>
                </a:solidFill>
                <a:latin typeface="Montserrat Classic Bold"/>
              </a:rPr>
              <a:t>Content licensing, production and distribution</a:t>
            </a:r>
          </a:p>
        </p:txBody>
      </p:sp>
      <p:sp>
        <p:nvSpPr>
          <p:cNvPr id="5" name="TextBox 5"/>
          <p:cNvSpPr txBox="1"/>
          <p:nvPr/>
        </p:nvSpPr>
        <p:spPr>
          <a:xfrm>
            <a:off x="4350757" y="4739919"/>
            <a:ext cx="2403780" cy="1249680"/>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438E20"/>
                </a:solidFill>
                <a:latin typeface="Montserrat Classic Bold"/>
              </a:rPr>
              <a:t>Website</a:t>
            </a:r>
          </a:p>
          <a:p>
            <a:pPr marL="388620" lvl="1" indent="-194310" algn="just">
              <a:lnSpc>
                <a:spcPts val="2520"/>
              </a:lnSpc>
              <a:buFont typeface="Arial"/>
              <a:buChar char="•"/>
            </a:pPr>
            <a:r>
              <a:rPr lang="en-US" sz="1800">
                <a:solidFill>
                  <a:srgbClr val="438E20"/>
                </a:solidFill>
                <a:latin typeface="Montserrat Classic Bold"/>
              </a:rPr>
              <a:t>Platform</a:t>
            </a:r>
          </a:p>
          <a:p>
            <a:pPr marL="388620" lvl="1" indent="-194310">
              <a:lnSpc>
                <a:spcPts val="2520"/>
              </a:lnSpc>
              <a:buFont typeface="Arial"/>
              <a:buChar char="•"/>
            </a:pPr>
            <a:r>
              <a:rPr lang="en-US" sz="1800">
                <a:solidFill>
                  <a:srgbClr val="438E20"/>
                </a:solidFill>
                <a:latin typeface="Montserrat Classic Bold"/>
              </a:rPr>
              <a:t>Content creators</a:t>
            </a:r>
          </a:p>
          <a:p>
            <a:pPr marL="388620" lvl="1" indent="-194310">
              <a:lnSpc>
                <a:spcPts val="2520"/>
              </a:lnSpc>
              <a:buFont typeface="Arial"/>
              <a:buChar char="•"/>
            </a:pPr>
            <a:r>
              <a:rPr lang="en-US" sz="1800">
                <a:solidFill>
                  <a:srgbClr val="438E20"/>
                </a:solidFill>
                <a:latin typeface="Montserrat Classic Bold"/>
              </a:rPr>
              <a:t>IT</a:t>
            </a:r>
          </a:p>
        </p:txBody>
      </p:sp>
      <p:sp>
        <p:nvSpPr>
          <p:cNvPr id="6" name="TextBox 6"/>
          <p:cNvSpPr txBox="1"/>
          <p:nvPr/>
        </p:nvSpPr>
        <p:spPr>
          <a:xfrm>
            <a:off x="7795089" y="990600"/>
            <a:ext cx="2697823" cy="3449955"/>
          </a:xfrm>
          <a:prstGeom prst="rect">
            <a:avLst/>
          </a:prstGeom>
        </p:spPr>
        <p:txBody>
          <a:bodyPr lIns="0" tIns="0" rIns="0" bIns="0" rtlCol="0" anchor="t">
            <a:spAutoFit/>
          </a:bodyPr>
          <a:lstStyle/>
          <a:p>
            <a:pPr>
              <a:lnSpc>
                <a:spcPts val="2520"/>
              </a:lnSpc>
            </a:pPr>
            <a:endParaRPr/>
          </a:p>
          <a:p>
            <a:pPr marL="388620" lvl="1" indent="-194310">
              <a:lnSpc>
                <a:spcPts val="2520"/>
              </a:lnSpc>
              <a:buFont typeface="Arial"/>
              <a:buChar char="•"/>
            </a:pPr>
            <a:r>
              <a:rPr lang="en-US" sz="1800">
                <a:solidFill>
                  <a:srgbClr val="438E20"/>
                </a:solidFill>
                <a:latin typeface="Montserrat Classic Bold"/>
              </a:rPr>
              <a:t>MBTI personalize results </a:t>
            </a:r>
          </a:p>
          <a:p>
            <a:pPr marL="388620" lvl="1" indent="-194310">
              <a:lnSpc>
                <a:spcPts val="2520"/>
              </a:lnSpc>
              <a:buFont typeface="Arial"/>
              <a:buChar char="•"/>
            </a:pPr>
            <a:r>
              <a:rPr lang="en-US" sz="1800">
                <a:solidFill>
                  <a:srgbClr val="438E20"/>
                </a:solidFill>
                <a:latin typeface="Montserrat Classic Bold"/>
              </a:rPr>
              <a:t>Detailed and quality assessment of industry and university</a:t>
            </a:r>
          </a:p>
          <a:p>
            <a:pPr marL="388620" lvl="1" indent="-194310">
              <a:lnSpc>
                <a:spcPts val="2520"/>
              </a:lnSpc>
              <a:buFont typeface="Arial"/>
              <a:buChar char="•"/>
            </a:pPr>
            <a:r>
              <a:rPr lang="en-US" sz="1800">
                <a:solidFill>
                  <a:srgbClr val="438E20"/>
                </a:solidFill>
                <a:latin typeface="Montserrat Classic Bold"/>
              </a:rPr>
              <a:t>Experiential simulation game.</a:t>
            </a:r>
          </a:p>
          <a:p>
            <a:pPr marL="388620" lvl="1" indent="-194310">
              <a:lnSpc>
                <a:spcPts val="2520"/>
              </a:lnSpc>
              <a:buFont typeface="Arial"/>
              <a:buChar char="•"/>
            </a:pPr>
            <a:r>
              <a:rPr lang="en-US" sz="1800">
                <a:solidFill>
                  <a:srgbClr val="438E20"/>
                </a:solidFill>
                <a:latin typeface="Montserrat Classic Bold"/>
              </a:rPr>
              <a:t>1-1 mentoring</a:t>
            </a:r>
          </a:p>
          <a:p>
            <a:pPr>
              <a:lnSpc>
                <a:spcPts val="2520"/>
              </a:lnSpc>
            </a:pPr>
            <a:endParaRPr lang="en-US" sz="1800">
              <a:solidFill>
                <a:srgbClr val="438E20"/>
              </a:solidFill>
              <a:latin typeface="Montserrat Classic Bold"/>
            </a:endParaRPr>
          </a:p>
        </p:txBody>
      </p:sp>
      <p:sp>
        <p:nvSpPr>
          <p:cNvPr id="7" name="TextBox 7"/>
          <p:cNvSpPr txBox="1"/>
          <p:nvPr/>
        </p:nvSpPr>
        <p:spPr>
          <a:xfrm>
            <a:off x="11235861" y="1234178"/>
            <a:ext cx="2697823" cy="1878330"/>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Community hub</a:t>
            </a:r>
          </a:p>
          <a:p>
            <a:pPr marL="388620" lvl="1" indent="-194310">
              <a:lnSpc>
                <a:spcPts val="2520"/>
              </a:lnSpc>
              <a:buFont typeface="Arial"/>
              <a:buChar char="•"/>
            </a:pPr>
            <a:r>
              <a:rPr lang="en-US" sz="1800">
                <a:solidFill>
                  <a:srgbClr val="438E20"/>
                </a:solidFill>
                <a:latin typeface="Montserrat Classic Bold"/>
              </a:rPr>
              <a:t>Chat box</a:t>
            </a:r>
          </a:p>
          <a:p>
            <a:pPr marL="388620" lvl="1" indent="-194310">
              <a:lnSpc>
                <a:spcPts val="2520"/>
              </a:lnSpc>
              <a:buFont typeface="Arial"/>
              <a:buChar char="•"/>
            </a:pPr>
            <a:r>
              <a:rPr lang="en-US" sz="1800">
                <a:solidFill>
                  <a:srgbClr val="438E20"/>
                </a:solidFill>
                <a:latin typeface="Montserrat Classic Bold"/>
              </a:rPr>
              <a:t>Feedback bar</a:t>
            </a:r>
          </a:p>
          <a:p>
            <a:pPr marL="388620" lvl="1" indent="-194310">
              <a:lnSpc>
                <a:spcPts val="2520"/>
              </a:lnSpc>
              <a:buFont typeface="Arial"/>
              <a:buChar char="•"/>
            </a:pPr>
            <a:r>
              <a:rPr lang="en-US" sz="1800">
                <a:solidFill>
                  <a:srgbClr val="438E20"/>
                </a:solidFill>
                <a:latin typeface="Montserrat Classic Bold"/>
              </a:rPr>
              <a:t>Self service</a:t>
            </a:r>
          </a:p>
          <a:p>
            <a:pPr marL="388620" lvl="1" indent="-194310">
              <a:lnSpc>
                <a:spcPts val="2520"/>
              </a:lnSpc>
              <a:buFont typeface="Arial"/>
              <a:buChar char="•"/>
            </a:pPr>
            <a:r>
              <a:rPr lang="en-US" sz="1800">
                <a:solidFill>
                  <a:srgbClr val="438E20"/>
                </a:solidFill>
                <a:latin typeface="Montserrat Classic Bold"/>
              </a:rPr>
              <a:t>On-demand</a:t>
            </a:r>
          </a:p>
          <a:p>
            <a:pPr>
              <a:lnSpc>
                <a:spcPts val="2520"/>
              </a:lnSpc>
            </a:pPr>
            <a:endParaRPr lang="en-US" sz="1800">
              <a:solidFill>
                <a:srgbClr val="438E20"/>
              </a:solidFill>
              <a:latin typeface="Montserrat Classic Bold"/>
            </a:endParaRPr>
          </a:p>
        </p:txBody>
      </p:sp>
      <p:sp>
        <p:nvSpPr>
          <p:cNvPr id="8" name="TextBox 8"/>
          <p:cNvSpPr txBox="1"/>
          <p:nvPr/>
        </p:nvSpPr>
        <p:spPr>
          <a:xfrm>
            <a:off x="14399314" y="1243703"/>
            <a:ext cx="2859986" cy="124015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Noto Sans Bold"/>
              </a:rPr>
              <a:t>Students aged 14 - 22</a:t>
            </a:r>
          </a:p>
          <a:p>
            <a:pPr marL="388620" lvl="1" indent="-194310">
              <a:lnSpc>
                <a:spcPts val="2520"/>
              </a:lnSpc>
              <a:buFont typeface="Arial"/>
              <a:buChar char="•"/>
            </a:pPr>
            <a:r>
              <a:rPr lang="en-US" sz="1800">
                <a:solidFill>
                  <a:srgbClr val="438E20"/>
                </a:solidFill>
                <a:latin typeface="Noto Sans Bold"/>
              </a:rPr>
              <a:t>High students</a:t>
            </a:r>
          </a:p>
          <a:p>
            <a:pPr marL="388620" lvl="1" indent="-194310">
              <a:lnSpc>
                <a:spcPts val="2520"/>
              </a:lnSpc>
              <a:buFont typeface="Arial"/>
              <a:buChar char="•"/>
            </a:pPr>
            <a:r>
              <a:rPr lang="en-US" sz="1800">
                <a:solidFill>
                  <a:srgbClr val="438E20"/>
                </a:solidFill>
                <a:latin typeface="Noto Sans Bold"/>
              </a:rPr>
              <a:t>University students </a:t>
            </a:r>
          </a:p>
          <a:p>
            <a:pPr>
              <a:lnSpc>
                <a:spcPts val="2520"/>
              </a:lnSpc>
            </a:pPr>
            <a:r>
              <a:rPr lang="en-US" sz="1800">
                <a:solidFill>
                  <a:srgbClr val="438E20"/>
                </a:solidFill>
                <a:latin typeface="Noto Sans Bold"/>
              </a:rPr>
              <a:t> </a:t>
            </a:r>
          </a:p>
        </p:txBody>
      </p:sp>
      <p:sp>
        <p:nvSpPr>
          <p:cNvPr id="9" name="TextBox 9"/>
          <p:cNvSpPr txBox="1"/>
          <p:nvPr/>
        </p:nvSpPr>
        <p:spPr>
          <a:xfrm>
            <a:off x="11032841" y="4739919"/>
            <a:ext cx="2697823" cy="156400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Word of mouth</a:t>
            </a:r>
          </a:p>
          <a:p>
            <a:pPr marL="388620" lvl="1" indent="-194310">
              <a:lnSpc>
                <a:spcPts val="2520"/>
              </a:lnSpc>
              <a:buFont typeface="Arial"/>
              <a:buChar char="•"/>
            </a:pPr>
            <a:r>
              <a:rPr lang="en-US" sz="1800">
                <a:solidFill>
                  <a:srgbClr val="438E20"/>
                </a:solidFill>
                <a:latin typeface="Montserrat Classic Bold"/>
              </a:rPr>
              <a:t>Online advertising</a:t>
            </a:r>
          </a:p>
          <a:p>
            <a:pPr marL="388620" lvl="1" indent="-194310">
              <a:lnSpc>
                <a:spcPts val="2520"/>
              </a:lnSpc>
              <a:buFont typeface="Arial"/>
              <a:buChar char="•"/>
            </a:pPr>
            <a:r>
              <a:rPr lang="en-US" sz="1800">
                <a:solidFill>
                  <a:srgbClr val="438E20"/>
                </a:solidFill>
                <a:latin typeface="Montserrat Classic Bold"/>
              </a:rPr>
              <a:t>Offline advertising</a:t>
            </a:r>
          </a:p>
          <a:p>
            <a:pPr marL="388620" lvl="1" indent="-194310">
              <a:lnSpc>
                <a:spcPts val="2520"/>
              </a:lnSpc>
              <a:buFont typeface="Arial"/>
              <a:buChar char="•"/>
            </a:pPr>
            <a:r>
              <a:rPr lang="en-US" sz="1800">
                <a:solidFill>
                  <a:srgbClr val="438E20"/>
                </a:solidFill>
                <a:latin typeface="Montserrat Classic Bold"/>
              </a:rPr>
              <a:t>Social Media </a:t>
            </a:r>
          </a:p>
          <a:p>
            <a:pPr>
              <a:lnSpc>
                <a:spcPts val="2520"/>
              </a:lnSpc>
            </a:pPr>
            <a:endParaRPr lang="en-US" sz="1800">
              <a:solidFill>
                <a:srgbClr val="438E20"/>
              </a:solidFill>
              <a:latin typeface="Montserrat Classic Bold"/>
            </a:endParaRPr>
          </a:p>
        </p:txBody>
      </p:sp>
      <p:sp>
        <p:nvSpPr>
          <p:cNvPr id="10" name="TextBox 10"/>
          <p:cNvSpPr txBox="1"/>
          <p:nvPr/>
        </p:nvSpPr>
        <p:spPr>
          <a:xfrm>
            <a:off x="1028700" y="8220347"/>
            <a:ext cx="3634840" cy="1564005"/>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Production</a:t>
            </a:r>
          </a:p>
          <a:p>
            <a:pPr marL="388620" lvl="1" indent="-194310">
              <a:lnSpc>
                <a:spcPts val="2520"/>
              </a:lnSpc>
              <a:buFont typeface="Arial"/>
              <a:buChar char="•"/>
            </a:pPr>
            <a:r>
              <a:rPr lang="en-US" sz="1800">
                <a:solidFill>
                  <a:srgbClr val="438E20"/>
                </a:solidFill>
                <a:latin typeface="Montserrat Classic Bold"/>
              </a:rPr>
              <a:t>Research and Development</a:t>
            </a:r>
          </a:p>
          <a:p>
            <a:pPr marL="388620" lvl="1" indent="-194310">
              <a:lnSpc>
                <a:spcPts val="2520"/>
              </a:lnSpc>
              <a:buFont typeface="Arial"/>
              <a:buChar char="•"/>
            </a:pPr>
            <a:r>
              <a:rPr lang="en-US" sz="1800">
                <a:solidFill>
                  <a:srgbClr val="438E20"/>
                </a:solidFill>
                <a:latin typeface="Montserrat Classic Bold"/>
              </a:rPr>
              <a:t>Licensing</a:t>
            </a:r>
          </a:p>
          <a:p>
            <a:pPr>
              <a:lnSpc>
                <a:spcPts val="2520"/>
              </a:lnSpc>
            </a:pPr>
            <a:endParaRPr lang="en-US" sz="1800">
              <a:solidFill>
                <a:srgbClr val="438E20"/>
              </a:solidFill>
              <a:latin typeface="Montserrat Classic Bold"/>
            </a:endParaRPr>
          </a:p>
          <a:p>
            <a:pPr>
              <a:lnSpc>
                <a:spcPts val="2520"/>
              </a:lnSpc>
            </a:pPr>
            <a:endParaRPr lang="en-US" sz="1800">
              <a:solidFill>
                <a:srgbClr val="438E20"/>
              </a:solidFill>
              <a:latin typeface="Montserrat Classic Bold"/>
            </a:endParaRPr>
          </a:p>
        </p:txBody>
      </p:sp>
      <p:sp>
        <p:nvSpPr>
          <p:cNvPr id="11" name="TextBox 11"/>
          <p:cNvSpPr txBox="1"/>
          <p:nvPr/>
        </p:nvSpPr>
        <p:spPr>
          <a:xfrm>
            <a:off x="5126220" y="8220347"/>
            <a:ext cx="3140506" cy="1249680"/>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438E20"/>
                </a:solidFill>
                <a:latin typeface="Montserrat Classic Bold"/>
              </a:rPr>
              <a:t>Marketing</a:t>
            </a:r>
          </a:p>
          <a:p>
            <a:pPr marL="388620" lvl="1" indent="-194310">
              <a:lnSpc>
                <a:spcPts val="2520"/>
              </a:lnSpc>
              <a:buFont typeface="Arial"/>
              <a:buChar char="•"/>
            </a:pPr>
            <a:r>
              <a:rPr lang="en-US" sz="1800">
                <a:solidFill>
                  <a:srgbClr val="438E20"/>
                </a:solidFill>
                <a:latin typeface="Montserrat Classic Bold"/>
              </a:rPr>
              <a:t>Payment Processing Fees</a:t>
            </a:r>
          </a:p>
          <a:p>
            <a:pPr marL="388620" lvl="1" indent="-194310">
              <a:lnSpc>
                <a:spcPts val="2520"/>
              </a:lnSpc>
              <a:buFont typeface="Arial"/>
              <a:buChar char="•"/>
            </a:pPr>
            <a:r>
              <a:rPr lang="en-US" sz="1800">
                <a:solidFill>
                  <a:srgbClr val="438E20"/>
                </a:solidFill>
                <a:latin typeface="Montserrat Classic Bold"/>
              </a:rPr>
              <a:t>General/Admin</a:t>
            </a:r>
          </a:p>
        </p:txBody>
      </p:sp>
      <p:sp>
        <p:nvSpPr>
          <p:cNvPr id="12" name="TextBox 12"/>
          <p:cNvSpPr txBox="1"/>
          <p:nvPr/>
        </p:nvSpPr>
        <p:spPr>
          <a:xfrm>
            <a:off x="10180993" y="8220347"/>
            <a:ext cx="2403780" cy="621030"/>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438E20"/>
                </a:solidFill>
                <a:latin typeface="Montserrat Classic Bold"/>
              </a:rPr>
              <a:t>Premium</a:t>
            </a:r>
          </a:p>
          <a:p>
            <a:pPr marL="388620" lvl="1" indent="-194310" algn="just">
              <a:lnSpc>
                <a:spcPts val="2520"/>
              </a:lnSpc>
              <a:buFont typeface="Arial"/>
              <a:buChar char="•"/>
            </a:pPr>
            <a:r>
              <a:rPr lang="en-US" sz="1800">
                <a:solidFill>
                  <a:srgbClr val="438E20"/>
                </a:solidFill>
                <a:latin typeface="Montserrat Classic Bold"/>
              </a:rPr>
              <a:t>Advertisements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CB6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75231" y="-12743779"/>
            <a:ext cx="32022291" cy="4021063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710970">
            <a:off x="3098352" y="-1786720"/>
            <a:ext cx="13118742" cy="1647330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46839" flipH="1">
            <a:off x="13837089" y="4332760"/>
            <a:ext cx="3590145" cy="5515586"/>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4561008" y="19934"/>
            <a:ext cx="1324436" cy="165554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4807">
            <a:off x="3436715" y="3029915"/>
            <a:ext cx="3678396" cy="2621694"/>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86652" y="8303784"/>
            <a:ext cx="3159309" cy="2969750"/>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677968" y="7637298"/>
            <a:ext cx="1453370" cy="1366168"/>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42812" y="4254143"/>
            <a:ext cx="2461328" cy="3350817"/>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2840967">
            <a:off x="12175382" y="2115616"/>
            <a:ext cx="1849638" cy="1738660"/>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669664" y="1938316"/>
            <a:ext cx="1777187" cy="1525149"/>
          </a:xfrm>
          <a:prstGeom prst="rect">
            <a:avLst/>
          </a:prstGeom>
        </p:spPr>
      </p:pic>
      <p:grpSp>
        <p:nvGrpSpPr>
          <p:cNvPr id="12" name="Group 12"/>
          <p:cNvGrpSpPr/>
          <p:nvPr/>
        </p:nvGrpSpPr>
        <p:grpSpPr>
          <a:xfrm>
            <a:off x="8662968" y="3335538"/>
            <a:ext cx="1989510" cy="1994566"/>
            <a:chOff x="0" y="0"/>
            <a:chExt cx="2652680" cy="2659421"/>
          </a:xfrm>
        </p:grpSpPr>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840967">
              <a:off x="357427" y="418932"/>
              <a:ext cx="1937826" cy="1821557"/>
            </a:xfrm>
            <a:prstGeom prst="rect">
              <a:avLst/>
            </a:prstGeom>
          </p:spPr>
        </p:pic>
        <p:sp>
          <p:nvSpPr>
            <p:cNvPr id="14" name="TextBox 14"/>
            <p:cNvSpPr txBox="1"/>
            <p:nvPr/>
          </p:nvSpPr>
          <p:spPr>
            <a:xfrm>
              <a:off x="874980" y="731142"/>
              <a:ext cx="861080" cy="1062990"/>
            </a:xfrm>
            <a:prstGeom prst="rect">
              <a:avLst/>
            </a:prstGeom>
          </p:spPr>
          <p:txBody>
            <a:bodyPr lIns="0" tIns="0" rIns="0" bIns="0" rtlCol="0" anchor="t">
              <a:spAutoFit/>
            </a:bodyPr>
            <a:lstStyle/>
            <a:p>
              <a:pPr algn="ctr">
                <a:lnSpc>
                  <a:spcPts val="6719"/>
                </a:lnSpc>
                <a:spcBef>
                  <a:spcPct val="0"/>
                </a:spcBef>
              </a:pPr>
              <a:r>
                <a:rPr lang="en-US" sz="4800">
                  <a:solidFill>
                    <a:srgbClr val="3C8C4A"/>
                  </a:solidFill>
                  <a:latin typeface="Montserrat Classic Bold"/>
                </a:rPr>
                <a:t>3</a:t>
              </a:r>
            </a:p>
          </p:txBody>
        </p:sp>
      </p:gr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128265" y="570344"/>
            <a:ext cx="2031470" cy="2539338"/>
          </a:xfrm>
          <a:prstGeom prst="rect">
            <a:avLst/>
          </a:prstGeom>
        </p:spPr>
      </p:pic>
      <p:grpSp>
        <p:nvGrpSpPr>
          <p:cNvPr id="16" name="Group 16"/>
          <p:cNvGrpSpPr/>
          <p:nvPr/>
        </p:nvGrpSpPr>
        <p:grpSpPr>
          <a:xfrm>
            <a:off x="6673458" y="5642733"/>
            <a:ext cx="1989510" cy="1994566"/>
            <a:chOff x="0" y="0"/>
            <a:chExt cx="2652680" cy="2659421"/>
          </a:xfrm>
        </p:grpSpPr>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840967">
              <a:off x="357427" y="418932"/>
              <a:ext cx="1937826" cy="1821557"/>
            </a:xfrm>
            <a:prstGeom prst="rect">
              <a:avLst/>
            </a:prstGeom>
          </p:spPr>
        </p:pic>
        <p:sp>
          <p:nvSpPr>
            <p:cNvPr id="18" name="TextBox 18"/>
            <p:cNvSpPr txBox="1"/>
            <p:nvPr/>
          </p:nvSpPr>
          <p:spPr>
            <a:xfrm>
              <a:off x="874980" y="740667"/>
              <a:ext cx="861080" cy="1031452"/>
            </a:xfrm>
            <a:prstGeom prst="rect">
              <a:avLst/>
            </a:prstGeom>
          </p:spPr>
          <p:txBody>
            <a:bodyPr lIns="0" tIns="0" rIns="0" bIns="0" rtlCol="0" anchor="t">
              <a:spAutoFit/>
            </a:bodyPr>
            <a:lstStyle/>
            <a:p>
              <a:pPr algn="ctr">
                <a:lnSpc>
                  <a:spcPts val="6580"/>
                </a:lnSpc>
                <a:spcBef>
                  <a:spcPct val="0"/>
                </a:spcBef>
              </a:pPr>
              <a:r>
                <a:rPr lang="en-US" sz="4700">
                  <a:solidFill>
                    <a:srgbClr val="3C8C4A"/>
                  </a:solidFill>
                  <a:latin typeface="Montserrat Classic Bold"/>
                </a:rPr>
                <a:t>2</a:t>
              </a:r>
            </a:p>
          </p:txBody>
        </p:sp>
      </p:grpSp>
      <p:sp>
        <p:nvSpPr>
          <p:cNvPr id="19" name="TextBox 19"/>
          <p:cNvSpPr txBox="1"/>
          <p:nvPr/>
        </p:nvSpPr>
        <p:spPr>
          <a:xfrm rot="-827427">
            <a:off x="3319809" y="8907985"/>
            <a:ext cx="3099194" cy="635843"/>
          </a:xfrm>
          <a:prstGeom prst="rect">
            <a:avLst/>
          </a:prstGeom>
        </p:spPr>
        <p:txBody>
          <a:bodyPr lIns="0" tIns="0" rIns="0" bIns="0" rtlCol="0" anchor="t">
            <a:spAutoFit/>
          </a:bodyPr>
          <a:lstStyle/>
          <a:p>
            <a:pPr algn="ctr">
              <a:lnSpc>
                <a:spcPts val="4251"/>
              </a:lnSpc>
              <a:spcBef>
                <a:spcPct val="0"/>
              </a:spcBef>
            </a:pPr>
            <a:r>
              <a:rPr lang="en-US" sz="3036">
                <a:solidFill>
                  <a:srgbClr val="3C8C4A"/>
                </a:solidFill>
                <a:latin typeface="Montserrat Classic"/>
              </a:rPr>
              <a:t>Personality test </a:t>
            </a:r>
          </a:p>
        </p:txBody>
      </p:sp>
      <p:sp>
        <p:nvSpPr>
          <p:cNvPr id="20" name="TextBox 20"/>
          <p:cNvSpPr txBox="1"/>
          <p:nvPr/>
        </p:nvSpPr>
        <p:spPr>
          <a:xfrm>
            <a:off x="3404940" y="7908267"/>
            <a:ext cx="1999427" cy="738505"/>
          </a:xfrm>
          <a:prstGeom prst="rect">
            <a:avLst/>
          </a:prstGeom>
        </p:spPr>
        <p:txBody>
          <a:bodyPr lIns="0" tIns="0" rIns="0" bIns="0" rtlCol="0" anchor="t">
            <a:spAutoFit/>
          </a:bodyPr>
          <a:lstStyle/>
          <a:p>
            <a:pPr algn="ctr">
              <a:lnSpc>
                <a:spcPts val="6019"/>
              </a:lnSpc>
              <a:spcBef>
                <a:spcPct val="0"/>
              </a:spcBef>
            </a:pPr>
            <a:r>
              <a:rPr lang="en-US" sz="4299">
                <a:solidFill>
                  <a:srgbClr val="3C8C4A"/>
                </a:solidFill>
                <a:latin typeface="Montserrat Classic Bold"/>
              </a:rPr>
              <a:t>1</a:t>
            </a:r>
          </a:p>
        </p:txBody>
      </p:sp>
      <p:sp>
        <p:nvSpPr>
          <p:cNvPr id="21" name="TextBox 21"/>
          <p:cNvSpPr txBox="1"/>
          <p:nvPr/>
        </p:nvSpPr>
        <p:spPr>
          <a:xfrm>
            <a:off x="9075142" y="5006889"/>
            <a:ext cx="137716" cy="323215"/>
          </a:xfrm>
          <a:prstGeom prst="rect">
            <a:avLst/>
          </a:prstGeom>
        </p:spPr>
        <p:txBody>
          <a:bodyPr lIns="0" tIns="0" rIns="0" bIns="0" rtlCol="0" anchor="t">
            <a:spAutoFit/>
          </a:bodyPr>
          <a:lstStyle/>
          <a:p>
            <a:pPr algn="ctr">
              <a:lnSpc>
                <a:spcPts val="2659"/>
              </a:lnSpc>
              <a:spcBef>
                <a:spcPct val="0"/>
              </a:spcBef>
            </a:pPr>
            <a:r>
              <a:rPr lang="en-US" sz="1899">
                <a:solidFill>
                  <a:srgbClr val="467010"/>
                </a:solidFill>
                <a:latin typeface="Open Sans Light"/>
              </a:rPr>
              <a:t>1</a:t>
            </a:r>
          </a:p>
        </p:txBody>
      </p:sp>
      <p:sp>
        <p:nvSpPr>
          <p:cNvPr id="22" name="TextBox 22"/>
          <p:cNvSpPr txBox="1"/>
          <p:nvPr/>
        </p:nvSpPr>
        <p:spPr>
          <a:xfrm>
            <a:off x="12105446" y="2418312"/>
            <a:ext cx="1989510" cy="962660"/>
          </a:xfrm>
          <a:prstGeom prst="rect">
            <a:avLst/>
          </a:prstGeom>
        </p:spPr>
        <p:txBody>
          <a:bodyPr lIns="0" tIns="0" rIns="0" bIns="0" rtlCol="0" anchor="t">
            <a:spAutoFit/>
          </a:bodyPr>
          <a:lstStyle/>
          <a:p>
            <a:pPr algn="ctr">
              <a:lnSpc>
                <a:spcPts val="7840"/>
              </a:lnSpc>
              <a:spcBef>
                <a:spcPct val="0"/>
              </a:spcBef>
            </a:pPr>
            <a:r>
              <a:rPr lang="en-US" sz="5600">
                <a:solidFill>
                  <a:srgbClr val="3C8C4A"/>
                </a:solidFill>
                <a:latin typeface="Montserrat Classic Bold"/>
              </a:rPr>
              <a:t>4</a:t>
            </a:r>
          </a:p>
        </p:txBody>
      </p:sp>
      <p:sp>
        <p:nvSpPr>
          <p:cNvPr id="23" name="TextBox 23"/>
          <p:cNvSpPr txBox="1"/>
          <p:nvPr/>
        </p:nvSpPr>
        <p:spPr>
          <a:xfrm rot="-827427">
            <a:off x="5873834" y="6934035"/>
            <a:ext cx="4699541" cy="774082"/>
          </a:xfrm>
          <a:prstGeom prst="rect">
            <a:avLst/>
          </a:prstGeom>
        </p:spPr>
        <p:txBody>
          <a:bodyPr lIns="0" tIns="0" rIns="0" bIns="0" rtlCol="0" anchor="t">
            <a:spAutoFit/>
          </a:bodyPr>
          <a:lstStyle/>
          <a:p>
            <a:pPr algn="ctr">
              <a:lnSpc>
                <a:spcPts val="4251"/>
              </a:lnSpc>
              <a:spcBef>
                <a:spcPct val="0"/>
              </a:spcBef>
            </a:pPr>
            <a:r>
              <a:rPr lang="en-US" sz="3036">
                <a:solidFill>
                  <a:srgbClr val="3C8C4A"/>
                </a:solidFill>
                <a:latin typeface="Montserrat Classic"/>
              </a:rPr>
              <a:t>Major and school review</a:t>
            </a:r>
          </a:p>
        </p:txBody>
      </p:sp>
      <p:sp>
        <p:nvSpPr>
          <p:cNvPr id="24" name="TextBox 24"/>
          <p:cNvSpPr txBox="1"/>
          <p:nvPr/>
        </p:nvSpPr>
        <p:spPr>
          <a:xfrm rot="-827427">
            <a:off x="9067516" y="4885589"/>
            <a:ext cx="2273746" cy="586778"/>
          </a:xfrm>
          <a:prstGeom prst="rect">
            <a:avLst/>
          </a:prstGeom>
        </p:spPr>
        <p:txBody>
          <a:bodyPr lIns="0" tIns="0" rIns="0" bIns="0" rtlCol="0" anchor="t">
            <a:spAutoFit/>
          </a:bodyPr>
          <a:lstStyle/>
          <a:p>
            <a:pPr algn="ctr">
              <a:lnSpc>
                <a:spcPts val="4251"/>
              </a:lnSpc>
              <a:spcBef>
                <a:spcPct val="0"/>
              </a:spcBef>
            </a:pPr>
            <a:r>
              <a:rPr lang="en-US" sz="3036">
                <a:solidFill>
                  <a:srgbClr val="3C8C4A"/>
                </a:solidFill>
                <a:latin typeface="Montserrat Classic"/>
              </a:rPr>
              <a:t>Workspace </a:t>
            </a:r>
          </a:p>
        </p:txBody>
      </p:sp>
      <p:sp>
        <p:nvSpPr>
          <p:cNvPr id="25" name="TextBox 25"/>
          <p:cNvSpPr txBox="1"/>
          <p:nvPr/>
        </p:nvSpPr>
        <p:spPr>
          <a:xfrm rot="-827427">
            <a:off x="10633019" y="3338567"/>
            <a:ext cx="6007278" cy="932954"/>
          </a:xfrm>
          <a:prstGeom prst="rect">
            <a:avLst/>
          </a:prstGeom>
        </p:spPr>
        <p:txBody>
          <a:bodyPr lIns="0" tIns="0" rIns="0" bIns="0" rtlCol="0" anchor="t">
            <a:spAutoFit/>
          </a:bodyPr>
          <a:lstStyle/>
          <a:p>
            <a:pPr algn="ctr">
              <a:lnSpc>
                <a:spcPts val="4251"/>
              </a:lnSpc>
            </a:pPr>
            <a:r>
              <a:rPr lang="en-US" sz="3036">
                <a:solidFill>
                  <a:srgbClr val="3C8C4A"/>
                </a:solidFill>
                <a:latin typeface="Montserrat Classic"/>
              </a:rPr>
              <a:t>Personal mentoring</a:t>
            </a:r>
          </a:p>
          <a:p>
            <a:pPr algn="ctr">
              <a:lnSpc>
                <a:spcPts val="4251"/>
              </a:lnSpc>
              <a:spcBef>
                <a:spcPct val="0"/>
              </a:spcBef>
            </a:pPr>
            <a:r>
              <a:rPr lang="en-US" sz="3036">
                <a:solidFill>
                  <a:srgbClr val="3C8C4A"/>
                </a:solidFill>
                <a:latin typeface="Montserrat Classic"/>
              </a:rPr>
              <a:t>(Premium)</a:t>
            </a:r>
          </a:p>
        </p:txBody>
      </p:sp>
      <p:grpSp>
        <p:nvGrpSpPr>
          <p:cNvPr id="26" name="Group 26"/>
          <p:cNvGrpSpPr/>
          <p:nvPr/>
        </p:nvGrpSpPr>
        <p:grpSpPr>
          <a:xfrm>
            <a:off x="470372" y="7877614"/>
            <a:ext cx="1445260" cy="2026536"/>
            <a:chOff x="0" y="0"/>
            <a:chExt cx="1927014" cy="2702048"/>
          </a:xfrm>
        </p:grpSpPr>
        <p:pic>
          <p:nvPicPr>
            <p:cNvPr id="27" name="Picture 27"/>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547692" y="0"/>
              <a:ext cx="831629" cy="942513"/>
            </a:xfrm>
            <a:prstGeom prst="rect">
              <a:avLst/>
            </a:prstGeom>
          </p:spPr>
        </p:pic>
        <p:pic>
          <p:nvPicPr>
            <p:cNvPr id="28" name="Picture 2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flipH="1">
              <a:off x="0" y="820010"/>
              <a:ext cx="1927014" cy="1882038"/>
            </a:xfrm>
            <a:prstGeom prst="rect">
              <a:avLst/>
            </a:prstGeom>
          </p:spPr>
        </p:pic>
        <p:pic>
          <p:nvPicPr>
            <p:cNvPr id="29" name="Picture 2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813784" y="400926"/>
              <a:ext cx="565537" cy="313616"/>
            </a:xfrm>
            <a:prstGeom prst="rect">
              <a:avLst/>
            </a:prstGeom>
          </p:spPr>
        </p:pic>
        <p:pic>
          <p:nvPicPr>
            <p:cNvPr id="30" name="Picture 3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787553" y="340050"/>
              <a:ext cx="591768" cy="262413"/>
            </a:xfrm>
            <a:prstGeom prst="rect">
              <a:avLst/>
            </a:prstGeom>
          </p:spPr>
        </p:pic>
      </p:grpSp>
      <p:sp>
        <p:nvSpPr>
          <p:cNvPr id="31" name="TextBox 31"/>
          <p:cNvSpPr txBox="1"/>
          <p:nvPr/>
        </p:nvSpPr>
        <p:spPr>
          <a:xfrm>
            <a:off x="323114" y="642799"/>
            <a:ext cx="6709709" cy="1019293"/>
          </a:xfrm>
          <a:prstGeom prst="rect">
            <a:avLst/>
          </a:prstGeom>
        </p:spPr>
        <p:txBody>
          <a:bodyPr lIns="0" tIns="0" rIns="0" bIns="0" rtlCol="0" anchor="t">
            <a:spAutoFit/>
          </a:bodyPr>
          <a:lstStyle/>
          <a:p>
            <a:pPr algn="ctr">
              <a:lnSpc>
                <a:spcPts val="8393"/>
              </a:lnSpc>
              <a:spcBef>
                <a:spcPct val="0"/>
              </a:spcBef>
            </a:pPr>
            <a:r>
              <a:rPr lang="en-US" sz="5995">
                <a:solidFill>
                  <a:srgbClr val="077341"/>
                </a:solidFill>
                <a:latin typeface="Montserrat Classic Bold"/>
              </a:rPr>
              <a:t>OUR PROGRESS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grpSp>
        <p:nvGrpSpPr>
          <p:cNvPr id="2" name="Group 2"/>
          <p:cNvGrpSpPr/>
          <p:nvPr/>
        </p:nvGrpSpPr>
        <p:grpSpPr>
          <a:xfrm>
            <a:off x="873227" y="909199"/>
            <a:ext cx="7967540" cy="1234377"/>
            <a:chOff x="0" y="0"/>
            <a:chExt cx="2537439" cy="393115"/>
          </a:xfrm>
        </p:grpSpPr>
        <p:sp>
          <p:nvSpPr>
            <p:cNvPr id="3" name="Freeform 3"/>
            <p:cNvSpPr/>
            <p:nvPr/>
          </p:nvSpPr>
          <p:spPr>
            <a:xfrm>
              <a:off x="0" y="0"/>
              <a:ext cx="2537439" cy="393115"/>
            </a:xfrm>
            <a:custGeom>
              <a:avLst/>
              <a:gdLst/>
              <a:ahLst/>
              <a:cxnLst/>
              <a:rect l="l" t="t" r="r" b="b"/>
              <a:pathLst>
                <a:path w="2537439" h="393115">
                  <a:moveTo>
                    <a:pt x="45669" y="0"/>
                  </a:moveTo>
                  <a:lnTo>
                    <a:pt x="2491770" y="0"/>
                  </a:lnTo>
                  <a:cubicBezTo>
                    <a:pt x="2516992" y="0"/>
                    <a:pt x="2537439" y="20447"/>
                    <a:pt x="2537439" y="45669"/>
                  </a:cubicBezTo>
                  <a:lnTo>
                    <a:pt x="2537439" y="347446"/>
                  </a:lnTo>
                  <a:cubicBezTo>
                    <a:pt x="2537439" y="372668"/>
                    <a:pt x="2516992" y="393115"/>
                    <a:pt x="2491770" y="393115"/>
                  </a:cubicBezTo>
                  <a:lnTo>
                    <a:pt x="45669" y="393115"/>
                  </a:lnTo>
                  <a:cubicBezTo>
                    <a:pt x="20447" y="393115"/>
                    <a:pt x="0" y="372668"/>
                    <a:pt x="0" y="347446"/>
                  </a:cubicBezTo>
                  <a:lnTo>
                    <a:pt x="0" y="45669"/>
                  </a:lnTo>
                  <a:cubicBezTo>
                    <a:pt x="0" y="20447"/>
                    <a:pt x="20447" y="0"/>
                    <a:pt x="45669" y="0"/>
                  </a:cubicBezTo>
                  <a:close/>
                </a:path>
              </a:pathLst>
            </a:custGeom>
            <a:solidFill>
              <a:srgbClr val="7CB69D"/>
            </a:solidFill>
          </p:spPr>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6719"/>
                </a:lnSpc>
                <a:spcBef>
                  <a:spcPct val="0"/>
                </a:spcBef>
              </a:pPr>
              <a:r>
                <a:rPr lang="en-US" sz="4800">
                  <a:solidFill>
                    <a:srgbClr val="FFFFFF"/>
                  </a:solidFill>
                  <a:latin typeface="Open Sans Bold Bold"/>
                </a:rPr>
                <a:t>PERSONALITY TEST</a:t>
              </a:r>
            </a:p>
          </p:txBody>
        </p:sp>
      </p:grpSp>
      <p:grpSp>
        <p:nvGrpSpPr>
          <p:cNvPr id="5" name="Group 5"/>
          <p:cNvGrpSpPr/>
          <p:nvPr/>
        </p:nvGrpSpPr>
        <p:grpSpPr>
          <a:xfrm>
            <a:off x="16847035" y="8699636"/>
            <a:ext cx="3086100" cy="875402"/>
            <a:chOff x="0" y="0"/>
            <a:chExt cx="812800" cy="230559"/>
          </a:xfrm>
        </p:grpSpPr>
        <p:sp>
          <p:nvSpPr>
            <p:cNvPr id="6" name="Freeform 6"/>
            <p:cNvSpPr/>
            <p:nvPr/>
          </p:nvSpPr>
          <p:spPr>
            <a:xfrm>
              <a:off x="0" y="0"/>
              <a:ext cx="812800" cy="230559"/>
            </a:xfrm>
            <a:custGeom>
              <a:avLst/>
              <a:gdLst/>
              <a:ahLst/>
              <a:cxnLst/>
              <a:rect l="l" t="t" r="r" b="b"/>
              <a:pathLst>
                <a:path w="812800" h="230559">
                  <a:moveTo>
                    <a:pt x="0" y="0"/>
                  </a:moveTo>
                  <a:lnTo>
                    <a:pt x="812800" y="0"/>
                  </a:lnTo>
                  <a:lnTo>
                    <a:pt x="812800" y="230559"/>
                  </a:lnTo>
                  <a:lnTo>
                    <a:pt x="0" y="230559"/>
                  </a:lnTo>
                  <a:close/>
                </a:path>
              </a:pathLst>
            </a:custGeom>
            <a:solidFill>
              <a:srgbClr val="77B95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055623" y="8345925"/>
            <a:ext cx="1582825" cy="158282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69D"/>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84173" y="2467618"/>
            <a:ext cx="16075127" cy="3897443"/>
            <a:chOff x="0" y="0"/>
            <a:chExt cx="2723841" cy="660400"/>
          </a:xfrm>
        </p:grpSpPr>
        <p:sp>
          <p:nvSpPr>
            <p:cNvPr id="12" name="Freeform 12"/>
            <p:cNvSpPr/>
            <p:nvPr/>
          </p:nvSpPr>
          <p:spPr>
            <a:xfrm>
              <a:off x="0" y="0"/>
              <a:ext cx="2723841" cy="660400"/>
            </a:xfrm>
            <a:custGeom>
              <a:avLst/>
              <a:gdLst/>
              <a:ahLst/>
              <a:cxnLst/>
              <a:rect l="l" t="t" r="r" b="b"/>
              <a:pathLst>
                <a:path w="2723841" h="660400">
                  <a:moveTo>
                    <a:pt x="2599381" y="660400"/>
                  </a:moveTo>
                  <a:lnTo>
                    <a:pt x="124460" y="660400"/>
                  </a:lnTo>
                  <a:cubicBezTo>
                    <a:pt x="55880" y="660400"/>
                    <a:pt x="0" y="604520"/>
                    <a:pt x="0" y="535940"/>
                  </a:cubicBezTo>
                  <a:lnTo>
                    <a:pt x="0" y="124460"/>
                  </a:lnTo>
                  <a:cubicBezTo>
                    <a:pt x="0" y="55880"/>
                    <a:pt x="55880" y="0"/>
                    <a:pt x="124460" y="0"/>
                  </a:cubicBezTo>
                  <a:lnTo>
                    <a:pt x="2599381" y="0"/>
                  </a:lnTo>
                  <a:cubicBezTo>
                    <a:pt x="2667961" y="0"/>
                    <a:pt x="2723841" y="55880"/>
                    <a:pt x="2723841" y="124460"/>
                  </a:cubicBezTo>
                  <a:lnTo>
                    <a:pt x="2723841" y="535940"/>
                  </a:lnTo>
                  <a:cubicBezTo>
                    <a:pt x="2723841" y="604520"/>
                    <a:pt x="2667961" y="660400"/>
                    <a:pt x="2599381" y="660400"/>
                  </a:cubicBezTo>
                  <a:close/>
                </a:path>
              </a:pathLst>
            </a:custGeom>
            <a:solidFill>
              <a:srgbClr val="C9EDAB"/>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80792" y="4027532"/>
            <a:ext cx="6750204" cy="7167205"/>
          </a:xfrm>
          <a:prstGeom prst="rect">
            <a:avLst/>
          </a:prstGeom>
        </p:spPr>
      </p:pic>
      <p:sp>
        <p:nvSpPr>
          <p:cNvPr id="14" name="TextBox 14"/>
          <p:cNvSpPr txBox="1"/>
          <p:nvPr/>
        </p:nvSpPr>
        <p:spPr>
          <a:xfrm>
            <a:off x="1978509" y="2788078"/>
            <a:ext cx="14330983" cy="3189848"/>
          </a:xfrm>
          <a:prstGeom prst="rect">
            <a:avLst/>
          </a:prstGeom>
        </p:spPr>
        <p:txBody>
          <a:bodyPr lIns="0" tIns="0" rIns="0" bIns="0" rtlCol="0" anchor="t">
            <a:spAutoFit/>
          </a:bodyPr>
          <a:lstStyle/>
          <a:p>
            <a:pPr>
              <a:lnSpc>
                <a:spcPts val="4256"/>
              </a:lnSpc>
              <a:spcBef>
                <a:spcPct val="0"/>
              </a:spcBef>
            </a:pPr>
            <a:r>
              <a:rPr lang="en-US" sz="3040">
                <a:solidFill>
                  <a:srgbClr val="32620E"/>
                </a:solidFill>
                <a:latin typeface="Montserrat Classic Bold"/>
              </a:rPr>
              <a:t>The personality test</a:t>
            </a:r>
            <a:r>
              <a:rPr lang="en-US" sz="3040">
                <a:solidFill>
                  <a:srgbClr val="32620E"/>
                </a:solidFill>
                <a:latin typeface="Montserrat Classic"/>
              </a:rPr>
              <a:t> is the initial element of our website. We will use the world's most well-known and reputable personality tests (MBTI, DISC, MAPP, etc.) to allow students to freely learn about their personalities in different areas of these tests. The unique feature is that after finishing all of the exams, the user will obtain the combined results of the tests mentioned above.</a:t>
            </a: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95078" y="4027532"/>
            <a:ext cx="5990156" cy="6765064"/>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80853" y="7321945"/>
            <a:ext cx="2429325" cy="3630785"/>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34028" y="7079436"/>
            <a:ext cx="2741435" cy="3826877"/>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299314" y="7364731"/>
            <a:ext cx="3367173" cy="3850198"/>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906228" y="7079937"/>
            <a:ext cx="3349127" cy="3398561"/>
          </a:xfrm>
          <a:prstGeom prst="rect">
            <a:avLst/>
          </a:prstGeom>
        </p:spPr>
      </p:pic>
      <p:sp>
        <p:nvSpPr>
          <p:cNvPr id="20" name="TextBox 20"/>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pic>
        <p:nvPicPr>
          <p:cNvPr id="21" name="Picture 21"/>
          <p:cNvPicPr>
            <a:picLocks noChangeAspect="1"/>
          </p:cNvPicPr>
          <p:nvPr/>
        </p:nvPicPr>
        <p:blipFill>
          <a:blip r:embed="rId14"/>
          <a:srcRect/>
          <a:stretch>
            <a:fillRect/>
          </a:stretch>
        </p:blipFill>
        <p:spPr>
          <a:xfrm>
            <a:off x="18288000" y="10026861"/>
            <a:ext cx="8281358" cy="8229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274914" y="-1937033"/>
            <a:ext cx="5968771" cy="593146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66884" y="-10746395"/>
            <a:ext cx="19700179" cy="11816290"/>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61477" y="-213072"/>
            <a:ext cx="4539913" cy="3392553"/>
          </a:xfrm>
          <a:prstGeom prst="rect">
            <a:avLst/>
          </a:prstGeom>
        </p:spPr>
      </p:pic>
      <p:grpSp>
        <p:nvGrpSpPr>
          <p:cNvPr id="5" name="Group 5"/>
          <p:cNvGrpSpPr/>
          <p:nvPr/>
        </p:nvGrpSpPr>
        <p:grpSpPr>
          <a:xfrm>
            <a:off x="2154662" y="1028700"/>
            <a:ext cx="11897404" cy="2770374"/>
            <a:chOff x="0" y="0"/>
            <a:chExt cx="2836095" cy="660400"/>
          </a:xfrm>
        </p:grpSpPr>
        <p:sp>
          <p:nvSpPr>
            <p:cNvPr id="6" name="Freeform 6"/>
            <p:cNvSpPr/>
            <p:nvPr/>
          </p:nvSpPr>
          <p:spPr>
            <a:xfrm>
              <a:off x="0" y="0"/>
              <a:ext cx="2836095" cy="660400"/>
            </a:xfrm>
            <a:custGeom>
              <a:avLst/>
              <a:gdLst/>
              <a:ahLst/>
              <a:cxnLst/>
              <a:rect l="l" t="t" r="r" b="b"/>
              <a:pathLst>
                <a:path w="2836095" h="660400">
                  <a:moveTo>
                    <a:pt x="2711635" y="660400"/>
                  </a:moveTo>
                  <a:lnTo>
                    <a:pt x="124460" y="660400"/>
                  </a:lnTo>
                  <a:cubicBezTo>
                    <a:pt x="55880" y="660400"/>
                    <a:pt x="0" y="604520"/>
                    <a:pt x="0" y="535940"/>
                  </a:cubicBezTo>
                  <a:lnTo>
                    <a:pt x="0" y="124460"/>
                  </a:lnTo>
                  <a:cubicBezTo>
                    <a:pt x="0" y="55880"/>
                    <a:pt x="55880" y="0"/>
                    <a:pt x="124460" y="0"/>
                  </a:cubicBezTo>
                  <a:lnTo>
                    <a:pt x="2711635" y="0"/>
                  </a:lnTo>
                  <a:cubicBezTo>
                    <a:pt x="2780215" y="0"/>
                    <a:pt x="2836095" y="55880"/>
                    <a:pt x="2836095" y="124460"/>
                  </a:cubicBezTo>
                  <a:lnTo>
                    <a:pt x="2836095" y="535940"/>
                  </a:lnTo>
                  <a:cubicBezTo>
                    <a:pt x="2836095" y="604520"/>
                    <a:pt x="2780215" y="660400"/>
                    <a:pt x="2711635" y="660400"/>
                  </a:cubicBezTo>
                  <a:close/>
                </a:path>
              </a:pathLst>
            </a:custGeom>
            <a:solidFill>
              <a:srgbClr val="FFFDEC"/>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3638022" y="6460354"/>
            <a:ext cx="5968771" cy="5931466"/>
          </a:xfrm>
          <a:prstGeom prst="rect">
            <a:avLst/>
          </a:prstGeom>
        </p:spPr>
      </p:pic>
      <p:grpSp>
        <p:nvGrpSpPr>
          <p:cNvPr id="8" name="Group 8"/>
          <p:cNvGrpSpPr>
            <a:grpSpLocks noChangeAspect="1"/>
          </p:cNvGrpSpPr>
          <p:nvPr/>
        </p:nvGrpSpPr>
        <p:grpSpPr>
          <a:xfrm>
            <a:off x="1461218" y="5143500"/>
            <a:ext cx="3703338" cy="3824808"/>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9"/>
              <a:stretch>
                <a:fillRect l="-4834" t="-9156" r="-7989"/>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76C6B"/>
            </a:solidFill>
          </p:spPr>
        </p:sp>
      </p:grpSp>
      <p:grpSp>
        <p:nvGrpSpPr>
          <p:cNvPr id="11" name="Group 11"/>
          <p:cNvGrpSpPr>
            <a:grpSpLocks noChangeAspect="1"/>
          </p:cNvGrpSpPr>
          <p:nvPr/>
        </p:nvGrpSpPr>
        <p:grpSpPr>
          <a:xfrm>
            <a:off x="7292331" y="5143500"/>
            <a:ext cx="3703338" cy="3824808"/>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0"/>
              <a:stretch>
                <a:fillRect l="-48975" r="-73168" b="-19656"/>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76C6B"/>
            </a:solidFill>
          </p:spPr>
        </p:sp>
      </p:grpSp>
      <p:grpSp>
        <p:nvGrpSpPr>
          <p:cNvPr id="14" name="Group 14"/>
          <p:cNvGrpSpPr>
            <a:grpSpLocks noChangeAspect="1"/>
          </p:cNvGrpSpPr>
          <p:nvPr/>
        </p:nvGrpSpPr>
        <p:grpSpPr>
          <a:xfrm>
            <a:off x="13119744" y="5143500"/>
            <a:ext cx="3703338" cy="3824808"/>
            <a:chOff x="0" y="0"/>
            <a:chExt cx="6350000" cy="6558280"/>
          </a:xfrm>
        </p:grpSpPr>
        <p:sp>
          <p:nvSpPr>
            <p:cNvPr id="15" name="Freeform 1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1"/>
              <a:stretch>
                <a:fillRect l="-43279" r="-69519" b="-37133"/>
              </a:stretch>
            </a:blipFill>
          </p:spPr>
        </p:sp>
        <p:sp>
          <p:nvSpPr>
            <p:cNvPr id="16" name="Freeform 1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76C6B"/>
            </a:solidFill>
          </p:spPr>
        </p:sp>
      </p:grpSp>
      <p:pic>
        <p:nvPicPr>
          <p:cNvPr id="17" name="Picture 1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89072" y="-673573"/>
            <a:ext cx="2459850" cy="2057329"/>
          </a:xfrm>
          <a:prstGeom prst="rect">
            <a:avLst/>
          </a:prstGeom>
        </p:spPr>
      </p:pic>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215756" y="525080"/>
            <a:ext cx="1238216" cy="544815"/>
          </a:xfrm>
          <a:prstGeom prst="rect">
            <a:avLst/>
          </a:prstGeom>
        </p:spPr>
      </p:pic>
      <p:pic>
        <p:nvPicPr>
          <p:cNvPr id="19" name="Picture 1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105523">
            <a:off x="17398816" y="8454322"/>
            <a:ext cx="1731654" cy="2164567"/>
          </a:xfrm>
          <a:prstGeom prst="rect">
            <a:avLst/>
          </a:prstGeom>
        </p:spPr>
      </p:pic>
      <p:pic>
        <p:nvPicPr>
          <p:cNvPr id="20" name="Picture 2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7656461" y="7070201"/>
            <a:ext cx="1029723" cy="1898107"/>
          </a:xfrm>
          <a:prstGeom prst="rect">
            <a:avLst/>
          </a:prstGeom>
        </p:spPr>
      </p:pic>
      <p:pic>
        <p:nvPicPr>
          <p:cNvPr id="21" name="Picture 21"/>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676225" y="2850718"/>
            <a:ext cx="704950" cy="657526"/>
          </a:xfrm>
          <a:prstGeom prst="rect">
            <a:avLst/>
          </a:prstGeom>
        </p:spPr>
      </p:pic>
      <p:pic>
        <p:nvPicPr>
          <p:cNvPr id="22" name="Picture 2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0" y="9536606"/>
            <a:ext cx="461412" cy="832054"/>
          </a:xfrm>
          <a:prstGeom prst="rect">
            <a:avLst/>
          </a:prstGeom>
        </p:spPr>
      </p:pic>
      <p:pic>
        <p:nvPicPr>
          <p:cNvPr id="23" name="Picture 23"/>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7259300" y="1483205"/>
            <a:ext cx="397161" cy="680494"/>
          </a:xfrm>
          <a:prstGeom prst="rect">
            <a:avLst/>
          </a:prstGeom>
        </p:spPr>
      </p:pic>
      <p:pic>
        <p:nvPicPr>
          <p:cNvPr id="24" name="Picture 24"/>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7820314" y="8905019"/>
            <a:ext cx="444329" cy="521068"/>
          </a:xfrm>
          <a:prstGeom prst="rect">
            <a:avLst/>
          </a:prstGeom>
        </p:spPr>
      </p:pic>
      <p:pic>
        <p:nvPicPr>
          <p:cNvPr id="25" name="Picture 25"/>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437859" y="4951568"/>
            <a:ext cx="634010" cy="993464"/>
          </a:xfrm>
          <a:prstGeom prst="rect">
            <a:avLst/>
          </a:prstGeom>
        </p:spPr>
      </p:pic>
      <p:pic>
        <p:nvPicPr>
          <p:cNvPr id="26" name="Picture 26"/>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6189072" y="4951568"/>
            <a:ext cx="634010" cy="993464"/>
          </a:xfrm>
          <a:prstGeom prst="rect">
            <a:avLst/>
          </a:prstGeom>
        </p:spPr>
      </p:pic>
      <p:pic>
        <p:nvPicPr>
          <p:cNvPr id="27" name="Picture 27"/>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4474288" y="4984207"/>
            <a:ext cx="939066" cy="908333"/>
          </a:xfrm>
          <a:prstGeom prst="rect">
            <a:avLst/>
          </a:prstGeom>
        </p:spPr>
      </p:pic>
      <p:sp>
        <p:nvSpPr>
          <p:cNvPr id="28" name="TextBox 28"/>
          <p:cNvSpPr txBox="1"/>
          <p:nvPr/>
        </p:nvSpPr>
        <p:spPr>
          <a:xfrm>
            <a:off x="2594969" y="1435580"/>
            <a:ext cx="11051296" cy="2334145"/>
          </a:xfrm>
          <a:prstGeom prst="rect">
            <a:avLst/>
          </a:prstGeom>
        </p:spPr>
        <p:txBody>
          <a:bodyPr lIns="0" tIns="0" rIns="0" bIns="0" rtlCol="0" anchor="t">
            <a:spAutoFit/>
          </a:bodyPr>
          <a:lstStyle/>
          <a:p>
            <a:pPr algn="just">
              <a:lnSpc>
                <a:spcPts val="3121"/>
              </a:lnSpc>
            </a:pPr>
            <a:r>
              <a:rPr lang="en-US" sz="2229">
                <a:solidFill>
                  <a:srgbClr val="3C8C4A"/>
                </a:solidFill>
                <a:latin typeface="Montserrat Classic"/>
              </a:rPr>
              <a:t>The result will be a summary of the strengths and weaknesses in each of the several areas the test examines, allowing users to fully understand the strengths and weaknesses in each several areas and fully understand themselves. For the audience of Vietnamese students, these tests will be presented in 100% Vietnamese and the result is 80% free. </a:t>
            </a:r>
          </a:p>
          <a:p>
            <a:pPr algn="just">
              <a:lnSpc>
                <a:spcPts val="3121"/>
              </a:lnSpc>
              <a:spcBef>
                <a:spcPct val="0"/>
              </a:spcBef>
            </a:pPr>
            <a:endParaRPr lang="en-US" sz="2229">
              <a:solidFill>
                <a:srgbClr val="3C8C4A"/>
              </a:solidFill>
              <a:latin typeface="Montserrat Classic"/>
            </a:endParaRPr>
          </a:p>
        </p:txBody>
      </p:sp>
      <p:sp>
        <p:nvSpPr>
          <p:cNvPr id="29" name="TextBox 29"/>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sp>
        <p:nvSpPr>
          <p:cNvPr id="30" name="TextBox 30"/>
          <p:cNvSpPr txBox="1"/>
          <p:nvPr/>
        </p:nvSpPr>
        <p:spPr>
          <a:xfrm>
            <a:off x="2418110" y="6444479"/>
            <a:ext cx="1797645" cy="431800"/>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MIBT TEST</a:t>
            </a:r>
          </a:p>
        </p:txBody>
      </p:sp>
      <p:sp>
        <p:nvSpPr>
          <p:cNvPr id="31" name="TextBox 31"/>
          <p:cNvSpPr txBox="1"/>
          <p:nvPr/>
        </p:nvSpPr>
        <p:spPr>
          <a:xfrm>
            <a:off x="8241209" y="6624104"/>
            <a:ext cx="1805583" cy="431800"/>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DISC TEST</a:t>
            </a:r>
          </a:p>
        </p:txBody>
      </p:sp>
      <p:sp>
        <p:nvSpPr>
          <p:cNvPr id="32" name="TextBox 32"/>
          <p:cNvSpPr txBox="1"/>
          <p:nvPr/>
        </p:nvSpPr>
        <p:spPr>
          <a:xfrm>
            <a:off x="13862197" y="6403204"/>
            <a:ext cx="2449413" cy="1308100"/>
          </a:xfrm>
          <a:prstGeom prst="rect">
            <a:avLst/>
          </a:prstGeom>
        </p:spPr>
        <p:txBody>
          <a:bodyPr lIns="0" tIns="0" rIns="0" bIns="0" rtlCol="0" anchor="t">
            <a:spAutoFit/>
          </a:bodyPr>
          <a:lstStyle/>
          <a:p>
            <a:pPr algn="ctr">
              <a:lnSpc>
                <a:spcPts val="3499"/>
              </a:lnSpc>
            </a:pPr>
            <a:r>
              <a:rPr lang="en-US" sz="2499">
                <a:solidFill>
                  <a:srgbClr val="1E5A66"/>
                </a:solidFill>
                <a:latin typeface="Studly"/>
              </a:rPr>
              <a:t>BIG FIVE </a:t>
            </a:r>
          </a:p>
          <a:p>
            <a:pPr algn="ctr">
              <a:lnSpc>
                <a:spcPts val="3499"/>
              </a:lnSpc>
            </a:pPr>
            <a:r>
              <a:rPr lang="en-US" sz="2499">
                <a:solidFill>
                  <a:srgbClr val="1E5A66"/>
                </a:solidFill>
                <a:latin typeface="Studly"/>
              </a:rPr>
              <a:t>PERSONALITY </a:t>
            </a:r>
          </a:p>
          <a:p>
            <a:pPr algn="ctr">
              <a:lnSpc>
                <a:spcPts val="3499"/>
              </a:lnSpc>
              <a:spcBef>
                <a:spcPct val="0"/>
              </a:spcBef>
            </a:pPr>
            <a:r>
              <a:rPr lang="en-US" sz="2499">
                <a:solidFill>
                  <a:srgbClr val="1E5A66"/>
                </a:solidFill>
                <a:latin typeface="Studly"/>
              </a:rPr>
              <a:t>TEST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5525" y="-3770751"/>
            <a:ext cx="19700179" cy="1181629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743" y="7182904"/>
            <a:ext cx="19700179" cy="1181629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81106" y="4150088"/>
            <a:ext cx="2116900" cy="122291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07994" y="-764645"/>
            <a:ext cx="19700179" cy="1181629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05500" y="522576"/>
            <a:ext cx="3422944" cy="257032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632272" y="-95041"/>
            <a:ext cx="2459850" cy="2057329"/>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88199" y="3557147"/>
            <a:ext cx="1530171" cy="592941"/>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5523">
            <a:off x="16150799" y="-860041"/>
            <a:ext cx="1930987" cy="2413733"/>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b="8412"/>
          <a:stretch>
            <a:fillRect/>
          </a:stretch>
        </p:blipFill>
        <p:spPr>
          <a:xfrm>
            <a:off x="1538635" y="1405106"/>
            <a:ext cx="867512" cy="1464577"/>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298422" y="578403"/>
            <a:ext cx="704950" cy="657526"/>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917331" y="8136254"/>
            <a:ext cx="622226" cy="1122046"/>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1276612" y="1934565"/>
            <a:ext cx="493652" cy="845821"/>
          </a:xfrm>
          <a:prstGeom prst="rect">
            <a:avLst/>
          </a:prstGeom>
        </p:spPr>
      </p:pic>
      <p:pic>
        <p:nvPicPr>
          <p:cNvPr id="14" name="Picture 14"/>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5615997" y="1658955"/>
            <a:ext cx="607973" cy="712974"/>
          </a:xfrm>
          <a:prstGeom prst="rect">
            <a:avLst/>
          </a:prstGeom>
        </p:spPr>
      </p:pic>
      <p:pic>
        <p:nvPicPr>
          <p:cNvPr id="15" name="Picture 15"/>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2154662" y="3200660"/>
            <a:ext cx="502971" cy="712974"/>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5800493" y="5143500"/>
            <a:ext cx="3422944" cy="2570320"/>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99816" y="4655135"/>
            <a:ext cx="2605963" cy="1786269"/>
          </a:xfrm>
          <a:prstGeom prst="rect">
            <a:avLst/>
          </a:prstGeom>
        </p:spPr>
      </p:pic>
      <p:sp>
        <p:nvSpPr>
          <p:cNvPr id="18" name="TextBox 18"/>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grpSp>
        <p:nvGrpSpPr>
          <p:cNvPr id="19" name="Group 19"/>
          <p:cNvGrpSpPr/>
          <p:nvPr/>
        </p:nvGrpSpPr>
        <p:grpSpPr>
          <a:xfrm>
            <a:off x="2298419" y="6679529"/>
            <a:ext cx="13925551" cy="2124897"/>
            <a:chOff x="0" y="0"/>
            <a:chExt cx="3667635" cy="559644"/>
          </a:xfrm>
        </p:grpSpPr>
        <p:sp>
          <p:nvSpPr>
            <p:cNvPr id="20" name="Freeform 20"/>
            <p:cNvSpPr/>
            <p:nvPr/>
          </p:nvSpPr>
          <p:spPr>
            <a:xfrm>
              <a:off x="0" y="0"/>
              <a:ext cx="3667635" cy="559644"/>
            </a:xfrm>
            <a:custGeom>
              <a:avLst/>
              <a:gdLst/>
              <a:ahLst/>
              <a:cxnLst/>
              <a:rect l="l" t="t" r="r" b="b"/>
              <a:pathLst>
                <a:path w="3667635" h="559644">
                  <a:moveTo>
                    <a:pt x="35581" y="0"/>
                  </a:moveTo>
                  <a:lnTo>
                    <a:pt x="3632054" y="0"/>
                  </a:lnTo>
                  <a:cubicBezTo>
                    <a:pt x="3651705" y="0"/>
                    <a:pt x="3667635" y="15930"/>
                    <a:pt x="3667635" y="35581"/>
                  </a:cubicBezTo>
                  <a:lnTo>
                    <a:pt x="3667635" y="524063"/>
                  </a:lnTo>
                  <a:cubicBezTo>
                    <a:pt x="3667635" y="533499"/>
                    <a:pt x="3663886" y="542549"/>
                    <a:pt x="3657214" y="549222"/>
                  </a:cubicBezTo>
                  <a:cubicBezTo>
                    <a:pt x="3650541" y="555895"/>
                    <a:pt x="3641491" y="559644"/>
                    <a:pt x="3632054" y="559644"/>
                  </a:cubicBezTo>
                  <a:lnTo>
                    <a:pt x="35581" y="559644"/>
                  </a:lnTo>
                  <a:cubicBezTo>
                    <a:pt x="15930" y="559644"/>
                    <a:pt x="0" y="543713"/>
                    <a:pt x="0" y="524063"/>
                  </a:cubicBezTo>
                  <a:lnTo>
                    <a:pt x="0" y="35581"/>
                  </a:lnTo>
                  <a:cubicBezTo>
                    <a:pt x="0" y="26144"/>
                    <a:pt x="3749" y="17094"/>
                    <a:pt x="10421" y="10421"/>
                  </a:cubicBezTo>
                  <a:cubicBezTo>
                    <a:pt x="17094" y="3749"/>
                    <a:pt x="26144" y="0"/>
                    <a:pt x="35581" y="0"/>
                  </a:cubicBezTo>
                  <a:close/>
                </a:path>
              </a:pathLst>
            </a:custGeom>
            <a:solidFill>
              <a:srgbClr val="FEFAED"/>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2805500" y="8877679"/>
            <a:ext cx="6455695" cy="788171"/>
            <a:chOff x="0" y="0"/>
            <a:chExt cx="1700265" cy="207584"/>
          </a:xfrm>
        </p:grpSpPr>
        <p:sp>
          <p:nvSpPr>
            <p:cNvPr id="23" name="Freeform 23"/>
            <p:cNvSpPr/>
            <p:nvPr/>
          </p:nvSpPr>
          <p:spPr>
            <a:xfrm>
              <a:off x="0" y="0"/>
              <a:ext cx="1700265" cy="207584"/>
            </a:xfrm>
            <a:custGeom>
              <a:avLst/>
              <a:gdLst/>
              <a:ahLst/>
              <a:cxnLst/>
              <a:rect l="l" t="t" r="r" b="b"/>
              <a:pathLst>
                <a:path w="1700265" h="207584">
                  <a:moveTo>
                    <a:pt x="76751" y="0"/>
                  </a:moveTo>
                  <a:lnTo>
                    <a:pt x="1623514" y="0"/>
                  </a:lnTo>
                  <a:cubicBezTo>
                    <a:pt x="1643870" y="0"/>
                    <a:pt x="1663392" y="8086"/>
                    <a:pt x="1677785" y="22480"/>
                  </a:cubicBezTo>
                  <a:cubicBezTo>
                    <a:pt x="1692179" y="36874"/>
                    <a:pt x="1700265" y="56396"/>
                    <a:pt x="1700265" y="76751"/>
                  </a:cubicBezTo>
                  <a:lnTo>
                    <a:pt x="1700265" y="130833"/>
                  </a:lnTo>
                  <a:cubicBezTo>
                    <a:pt x="1700265" y="151189"/>
                    <a:pt x="1692179" y="170711"/>
                    <a:pt x="1677785" y="185104"/>
                  </a:cubicBezTo>
                  <a:cubicBezTo>
                    <a:pt x="1663392" y="199498"/>
                    <a:pt x="1643870" y="207584"/>
                    <a:pt x="1623514" y="207584"/>
                  </a:cubicBezTo>
                  <a:lnTo>
                    <a:pt x="76751" y="207584"/>
                  </a:lnTo>
                  <a:cubicBezTo>
                    <a:pt x="56396" y="207584"/>
                    <a:pt x="36874" y="199498"/>
                    <a:pt x="22480" y="185104"/>
                  </a:cubicBezTo>
                  <a:cubicBezTo>
                    <a:pt x="8086" y="170711"/>
                    <a:pt x="0" y="151189"/>
                    <a:pt x="0" y="130833"/>
                  </a:cubicBezTo>
                  <a:lnTo>
                    <a:pt x="0" y="76751"/>
                  </a:lnTo>
                  <a:cubicBezTo>
                    <a:pt x="0" y="56396"/>
                    <a:pt x="8086" y="36874"/>
                    <a:pt x="22480" y="22480"/>
                  </a:cubicBezTo>
                  <a:cubicBezTo>
                    <a:pt x="36874" y="8086"/>
                    <a:pt x="56396" y="0"/>
                    <a:pt x="76751" y="0"/>
                  </a:cubicBezTo>
                  <a:close/>
                </a:path>
              </a:pathLst>
            </a:custGeom>
            <a:solidFill>
              <a:srgbClr val="EF3220"/>
            </a:solidFill>
          </p:spPr>
        </p:sp>
        <p:sp>
          <p:nvSpPr>
            <p:cNvPr id="24" name="TextBox 24"/>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No</a:t>
              </a:r>
            </a:p>
          </p:txBody>
        </p:sp>
      </p:grpSp>
      <p:grpSp>
        <p:nvGrpSpPr>
          <p:cNvPr id="25" name="Group 25"/>
          <p:cNvGrpSpPr/>
          <p:nvPr/>
        </p:nvGrpSpPr>
        <p:grpSpPr>
          <a:xfrm>
            <a:off x="-199816" y="345675"/>
            <a:ext cx="3248178" cy="728453"/>
            <a:chOff x="0" y="0"/>
            <a:chExt cx="855487" cy="191856"/>
          </a:xfrm>
        </p:grpSpPr>
        <p:sp>
          <p:nvSpPr>
            <p:cNvPr id="26" name="Freeform 26"/>
            <p:cNvSpPr/>
            <p:nvPr/>
          </p:nvSpPr>
          <p:spPr>
            <a:xfrm>
              <a:off x="0" y="0"/>
              <a:ext cx="855487" cy="191856"/>
            </a:xfrm>
            <a:custGeom>
              <a:avLst/>
              <a:gdLst/>
              <a:ahLst/>
              <a:cxnLst/>
              <a:rect l="l" t="t" r="r" b="b"/>
              <a:pathLst>
                <a:path w="855487" h="191856">
                  <a:moveTo>
                    <a:pt x="95928" y="0"/>
                  </a:moveTo>
                  <a:lnTo>
                    <a:pt x="759559" y="0"/>
                  </a:lnTo>
                  <a:cubicBezTo>
                    <a:pt x="812539" y="0"/>
                    <a:pt x="855487" y="42948"/>
                    <a:pt x="855487" y="95928"/>
                  </a:cubicBezTo>
                  <a:lnTo>
                    <a:pt x="855487" y="95928"/>
                  </a:lnTo>
                  <a:cubicBezTo>
                    <a:pt x="855487" y="148908"/>
                    <a:pt x="812539" y="191856"/>
                    <a:pt x="759559" y="191856"/>
                  </a:cubicBezTo>
                  <a:lnTo>
                    <a:pt x="95928" y="191856"/>
                  </a:lnTo>
                  <a:cubicBezTo>
                    <a:pt x="42948" y="191856"/>
                    <a:pt x="0" y="148908"/>
                    <a:pt x="0" y="95928"/>
                  </a:cubicBezTo>
                  <a:lnTo>
                    <a:pt x="0" y="95928"/>
                  </a:lnTo>
                  <a:cubicBezTo>
                    <a:pt x="0" y="42948"/>
                    <a:pt x="42948" y="0"/>
                    <a:pt x="95928" y="0"/>
                  </a:cubicBezTo>
                  <a:close/>
                </a:path>
              </a:pathLst>
            </a:custGeom>
            <a:solidFill>
              <a:srgbClr val="E9F4E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B6D89A"/>
                  </a:solidFill>
                  <a:latin typeface="Open Sans Light"/>
                </a:rPr>
                <a:t>Y</a:t>
              </a:r>
            </a:p>
          </p:txBody>
        </p:sp>
      </p:grpSp>
      <p:sp>
        <p:nvSpPr>
          <p:cNvPr id="28" name="TextBox 28"/>
          <p:cNvSpPr txBox="1"/>
          <p:nvPr/>
        </p:nvSpPr>
        <p:spPr>
          <a:xfrm>
            <a:off x="500774" y="465426"/>
            <a:ext cx="1797645" cy="431800"/>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MIBT TEST</a:t>
            </a:r>
          </a:p>
        </p:txBody>
      </p:sp>
      <p:sp>
        <p:nvSpPr>
          <p:cNvPr id="29" name="TextBox 29"/>
          <p:cNvSpPr txBox="1"/>
          <p:nvPr/>
        </p:nvSpPr>
        <p:spPr>
          <a:xfrm>
            <a:off x="3815525" y="7078129"/>
            <a:ext cx="11603460" cy="1271347"/>
          </a:xfrm>
          <a:prstGeom prst="rect">
            <a:avLst/>
          </a:prstGeom>
        </p:spPr>
        <p:txBody>
          <a:bodyPr lIns="0" tIns="0" rIns="0" bIns="0" rtlCol="0" anchor="t">
            <a:spAutoFit/>
          </a:bodyPr>
          <a:lstStyle/>
          <a:p>
            <a:pPr algn="ctr">
              <a:lnSpc>
                <a:spcPts val="5000"/>
              </a:lnSpc>
              <a:spcBef>
                <a:spcPct val="0"/>
              </a:spcBef>
            </a:pPr>
            <a:r>
              <a:rPr lang="en-US" sz="3571">
                <a:solidFill>
                  <a:srgbClr val="1E5A66"/>
                </a:solidFill>
                <a:latin typeface="Canva Sans"/>
              </a:rPr>
              <a:t>You spend a lot of your free time exploring various random topics that pique your interest.</a:t>
            </a:r>
          </a:p>
        </p:txBody>
      </p:sp>
      <p:grpSp>
        <p:nvGrpSpPr>
          <p:cNvPr id="30" name="Group 30"/>
          <p:cNvGrpSpPr/>
          <p:nvPr/>
        </p:nvGrpSpPr>
        <p:grpSpPr>
          <a:xfrm>
            <a:off x="9750401" y="8877679"/>
            <a:ext cx="5865596" cy="788171"/>
            <a:chOff x="0" y="0"/>
            <a:chExt cx="1544848" cy="207584"/>
          </a:xfrm>
        </p:grpSpPr>
        <p:sp>
          <p:nvSpPr>
            <p:cNvPr id="31" name="Freeform 31"/>
            <p:cNvSpPr/>
            <p:nvPr/>
          </p:nvSpPr>
          <p:spPr>
            <a:xfrm>
              <a:off x="0" y="0"/>
              <a:ext cx="1544848" cy="207584"/>
            </a:xfrm>
            <a:custGeom>
              <a:avLst/>
              <a:gdLst/>
              <a:ahLst/>
              <a:cxnLst/>
              <a:rect l="l" t="t" r="r" b="b"/>
              <a:pathLst>
                <a:path w="1544848" h="207584">
                  <a:moveTo>
                    <a:pt x="84473" y="0"/>
                  </a:moveTo>
                  <a:lnTo>
                    <a:pt x="1460376" y="0"/>
                  </a:lnTo>
                  <a:cubicBezTo>
                    <a:pt x="1507029" y="0"/>
                    <a:pt x="1544848" y="37820"/>
                    <a:pt x="1544848" y="84473"/>
                  </a:cubicBezTo>
                  <a:lnTo>
                    <a:pt x="1544848" y="123112"/>
                  </a:lnTo>
                  <a:cubicBezTo>
                    <a:pt x="1544848" y="145515"/>
                    <a:pt x="1535949" y="167001"/>
                    <a:pt x="1520107" y="182843"/>
                  </a:cubicBezTo>
                  <a:cubicBezTo>
                    <a:pt x="1504265" y="198684"/>
                    <a:pt x="1482779" y="207584"/>
                    <a:pt x="1460376" y="207584"/>
                  </a:cubicBezTo>
                  <a:lnTo>
                    <a:pt x="84473" y="207584"/>
                  </a:lnTo>
                  <a:cubicBezTo>
                    <a:pt x="62069" y="207584"/>
                    <a:pt x="40583" y="198684"/>
                    <a:pt x="24741" y="182843"/>
                  </a:cubicBezTo>
                  <a:cubicBezTo>
                    <a:pt x="8900" y="167001"/>
                    <a:pt x="0" y="145515"/>
                    <a:pt x="0" y="123112"/>
                  </a:cubicBezTo>
                  <a:lnTo>
                    <a:pt x="0" y="84473"/>
                  </a:lnTo>
                  <a:cubicBezTo>
                    <a:pt x="0" y="62069"/>
                    <a:pt x="8900" y="40583"/>
                    <a:pt x="24741" y="24741"/>
                  </a:cubicBezTo>
                  <a:cubicBezTo>
                    <a:pt x="40583" y="8900"/>
                    <a:pt x="62069" y="0"/>
                    <a:pt x="84473" y="0"/>
                  </a:cubicBezTo>
                  <a:close/>
                </a:path>
              </a:pathLst>
            </a:custGeom>
            <a:solidFill>
              <a:srgbClr val="1DBCBA"/>
            </a:solidFill>
          </p:spPr>
        </p:sp>
        <p:sp>
          <p:nvSpPr>
            <p:cNvPr id="32" name="TextBox 32"/>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Yes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5525" y="-3770751"/>
            <a:ext cx="19700179" cy="1181629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743" y="7182904"/>
            <a:ext cx="19700179" cy="1181629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81106" y="4150088"/>
            <a:ext cx="2116900" cy="122291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36533" y="-764645"/>
            <a:ext cx="19700179" cy="1181629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05500" y="522576"/>
            <a:ext cx="3422944" cy="257032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632272" y="-95041"/>
            <a:ext cx="2459850" cy="2057329"/>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88199" y="3557147"/>
            <a:ext cx="1530171" cy="592941"/>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5523">
            <a:off x="16150799" y="-860041"/>
            <a:ext cx="1930987" cy="2413733"/>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b="8412"/>
          <a:stretch>
            <a:fillRect/>
          </a:stretch>
        </p:blipFill>
        <p:spPr>
          <a:xfrm>
            <a:off x="1538635" y="1405106"/>
            <a:ext cx="867512" cy="1464577"/>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298422" y="578403"/>
            <a:ext cx="704950" cy="657526"/>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917331" y="8136254"/>
            <a:ext cx="622226" cy="1122046"/>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1276612" y="1934565"/>
            <a:ext cx="493652" cy="845821"/>
          </a:xfrm>
          <a:prstGeom prst="rect">
            <a:avLst/>
          </a:prstGeom>
        </p:spPr>
      </p:pic>
      <p:pic>
        <p:nvPicPr>
          <p:cNvPr id="14" name="Picture 14"/>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5615997" y="1658955"/>
            <a:ext cx="607973" cy="712974"/>
          </a:xfrm>
          <a:prstGeom prst="rect">
            <a:avLst/>
          </a:prstGeom>
        </p:spPr>
      </p:pic>
      <p:pic>
        <p:nvPicPr>
          <p:cNvPr id="15" name="Picture 15"/>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2154662" y="3200660"/>
            <a:ext cx="502971" cy="712974"/>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5800493" y="5143500"/>
            <a:ext cx="3422944" cy="2570320"/>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99816" y="4655135"/>
            <a:ext cx="2605963" cy="1786269"/>
          </a:xfrm>
          <a:prstGeom prst="rect">
            <a:avLst/>
          </a:prstGeom>
        </p:spPr>
      </p:pic>
      <p:sp>
        <p:nvSpPr>
          <p:cNvPr id="18" name="TextBox 18"/>
          <p:cNvSpPr txBox="1"/>
          <p:nvPr/>
        </p:nvSpPr>
        <p:spPr>
          <a:xfrm>
            <a:off x="18288000" y="2869657"/>
            <a:ext cx="8159884" cy="562500"/>
          </a:xfrm>
          <a:prstGeom prst="rect">
            <a:avLst/>
          </a:prstGeom>
        </p:spPr>
        <p:txBody>
          <a:bodyPr lIns="0" tIns="0" rIns="0" bIns="0" rtlCol="0" anchor="t">
            <a:spAutoFit/>
          </a:bodyPr>
          <a:lstStyle/>
          <a:p>
            <a:pPr algn="just">
              <a:lnSpc>
                <a:spcPts val="4696"/>
              </a:lnSpc>
              <a:spcBef>
                <a:spcPct val="0"/>
              </a:spcBef>
            </a:pPr>
            <a:endParaRPr/>
          </a:p>
        </p:txBody>
      </p:sp>
      <p:grpSp>
        <p:nvGrpSpPr>
          <p:cNvPr id="25" name="Group 25"/>
          <p:cNvGrpSpPr/>
          <p:nvPr/>
        </p:nvGrpSpPr>
        <p:grpSpPr>
          <a:xfrm>
            <a:off x="965022" y="635175"/>
            <a:ext cx="3248178" cy="728453"/>
            <a:chOff x="0" y="0"/>
            <a:chExt cx="855487" cy="191856"/>
          </a:xfrm>
        </p:grpSpPr>
        <p:sp>
          <p:nvSpPr>
            <p:cNvPr id="26" name="Freeform 26"/>
            <p:cNvSpPr/>
            <p:nvPr/>
          </p:nvSpPr>
          <p:spPr>
            <a:xfrm>
              <a:off x="0" y="0"/>
              <a:ext cx="855487" cy="191856"/>
            </a:xfrm>
            <a:custGeom>
              <a:avLst/>
              <a:gdLst/>
              <a:ahLst/>
              <a:cxnLst/>
              <a:rect l="l" t="t" r="r" b="b"/>
              <a:pathLst>
                <a:path w="855487" h="191856">
                  <a:moveTo>
                    <a:pt x="95928" y="0"/>
                  </a:moveTo>
                  <a:lnTo>
                    <a:pt x="759559" y="0"/>
                  </a:lnTo>
                  <a:cubicBezTo>
                    <a:pt x="812539" y="0"/>
                    <a:pt x="855487" y="42948"/>
                    <a:pt x="855487" y="95928"/>
                  </a:cubicBezTo>
                  <a:lnTo>
                    <a:pt x="855487" y="95928"/>
                  </a:lnTo>
                  <a:cubicBezTo>
                    <a:pt x="855487" y="148908"/>
                    <a:pt x="812539" y="191856"/>
                    <a:pt x="759559" y="191856"/>
                  </a:cubicBezTo>
                  <a:lnTo>
                    <a:pt x="95928" y="191856"/>
                  </a:lnTo>
                  <a:cubicBezTo>
                    <a:pt x="42948" y="191856"/>
                    <a:pt x="0" y="148908"/>
                    <a:pt x="0" y="95928"/>
                  </a:cubicBezTo>
                  <a:lnTo>
                    <a:pt x="0" y="95928"/>
                  </a:lnTo>
                  <a:cubicBezTo>
                    <a:pt x="0" y="42948"/>
                    <a:pt x="42948" y="0"/>
                    <a:pt x="95928" y="0"/>
                  </a:cubicBezTo>
                  <a:close/>
                </a:path>
              </a:pathLst>
            </a:custGeom>
            <a:solidFill>
              <a:srgbClr val="E9F4E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B6D89A"/>
                  </a:solidFill>
                  <a:latin typeface="Open Sans Light"/>
                </a:rPr>
                <a:t>Y</a:t>
              </a:r>
            </a:p>
          </p:txBody>
        </p:sp>
      </p:grpSp>
      <p:sp>
        <p:nvSpPr>
          <p:cNvPr id="28" name="TextBox 28"/>
          <p:cNvSpPr txBox="1"/>
          <p:nvPr/>
        </p:nvSpPr>
        <p:spPr>
          <a:xfrm>
            <a:off x="1665612" y="754926"/>
            <a:ext cx="1797645" cy="406586"/>
          </a:xfrm>
          <a:prstGeom prst="rect">
            <a:avLst/>
          </a:prstGeom>
        </p:spPr>
        <p:txBody>
          <a:bodyPr lIns="0" tIns="0" rIns="0" bIns="0" rtlCol="0" anchor="t">
            <a:spAutoFit/>
          </a:bodyPr>
          <a:lstStyle/>
          <a:p>
            <a:pPr algn="ctr">
              <a:lnSpc>
                <a:spcPts val="3499"/>
              </a:lnSpc>
              <a:spcBef>
                <a:spcPct val="0"/>
              </a:spcBef>
            </a:pPr>
            <a:r>
              <a:rPr lang="en-US" sz="2499">
                <a:solidFill>
                  <a:srgbClr val="1E5A66"/>
                </a:solidFill>
                <a:latin typeface="Studly"/>
              </a:rPr>
              <a:t>DISC </a:t>
            </a:r>
            <a:r>
              <a:rPr lang="en-US" sz="2499" dirty="0">
                <a:solidFill>
                  <a:srgbClr val="1E5A66"/>
                </a:solidFill>
                <a:latin typeface="Studly"/>
              </a:rPr>
              <a:t>TEST</a:t>
            </a:r>
          </a:p>
        </p:txBody>
      </p:sp>
    </p:spTree>
    <p:extLst>
      <p:ext uri="{BB962C8B-B14F-4D97-AF65-F5344CB8AC3E}">
        <p14:creationId xmlns:p14="http://schemas.microsoft.com/office/powerpoint/2010/main" val="4075662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0" y="-818030"/>
            <a:ext cx="18522012" cy="7373426"/>
          </a:xfrm>
          <a:prstGeom prst="rect">
            <a:avLst/>
          </a:prstGeom>
          <a:solidFill>
            <a:srgbClr val="64CDDF"/>
          </a:solidFill>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282254" y="4854836"/>
            <a:ext cx="40778201" cy="17571698"/>
          </a:xfrm>
          <a:prstGeom prst="rect">
            <a:avLst/>
          </a:prstGeom>
        </p:spPr>
      </p:pic>
      <p:grpSp>
        <p:nvGrpSpPr>
          <p:cNvPr id="4" name="Group 4"/>
          <p:cNvGrpSpPr/>
          <p:nvPr/>
        </p:nvGrpSpPr>
        <p:grpSpPr>
          <a:xfrm>
            <a:off x="4323918" y="1028700"/>
            <a:ext cx="10052271" cy="788171"/>
            <a:chOff x="0" y="0"/>
            <a:chExt cx="2647512" cy="207584"/>
          </a:xfrm>
        </p:grpSpPr>
        <p:sp>
          <p:nvSpPr>
            <p:cNvPr id="5" name="Freeform 5"/>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a:rPr>
                <a:t>What kind of maple are you?</a:t>
              </a: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10641" y="2868683"/>
            <a:ext cx="5303716" cy="3162340"/>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006" y="4854836"/>
            <a:ext cx="19332946" cy="1300580"/>
          </a:xfrm>
          <a:prstGeom prst="rect">
            <a:avLst/>
          </a:prstGeom>
        </p:spPr>
      </p:pic>
      <p:pic>
        <p:nvPicPr>
          <p:cNvPr id="9" name="Picture 9"/>
          <p:cNvPicPr>
            <a:picLocks noChangeAspect="1"/>
          </p:cNvPicPr>
          <p:nvPr/>
        </p:nvPicPr>
        <p:blipFill>
          <a:blip r:embed="rId9"/>
          <a:srcRect/>
          <a:stretch>
            <a:fillRect/>
          </a:stretch>
        </p:blipFill>
        <p:spPr>
          <a:xfrm>
            <a:off x="13679571" y="2468703"/>
            <a:ext cx="2305069" cy="1141009"/>
          </a:xfrm>
          <a:prstGeom prst="rect">
            <a:avLst/>
          </a:prstGeom>
        </p:spPr>
      </p:pic>
      <p:pic>
        <p:nvPicPr>
          <p:cNvPr id="10" name="Picture 10"/>
          <p:cNvPicPr>
            <a:picLocks noChangeAspect="1"/>
          </p:cNvPicPr>
          <p:nvPr/>
        </p:nvPicPr>
        <p:blipFill>
          <a:blip r:embed="rId9"/>
          <a:srcRect/>
          <a:stretch>
            <a:fillRect/>
          </a:stretch>
        </p:blipFill>
        <p:spPr>
          <a:xfrm>
            <a:off x="1495947" y="2468703"/>
            <a:ext cx="2305069" cy="1141009"/>
          </a:xfrm>
          <a:prstGeom prst="rect">
            <a:avLst/>
          </a:prstGeom>
        </p:spPr>
      </p:pic>
      <p:pic>
        <p:nvPicPr>
          <p:cNvPr id="11" name="Picture 11"/>
          <p:cNvPicPr>
            <a:picLocks noChangeAspect="1"/>
          </p:cNvPicPr>
          <p:nvPr/>
        </p:nvPicPr>
        <p:blipFill>
          <a:blip r:embed="rId9"/>
          <a:srcRect/>
          <a:stretch>
            <a:fillRect/>
          </a:stretch>
        </p:blipFill>
        <p:spPr>
          <a:xfrm>
            <a:off x="17135465" y="1898198"/>
            <a:ext cx="2305069" cy="1141009"/>
          </a:xfrm>
          <a:prstGeom prst="rect">
            <a:avLst/>
          </a:prstGeom>
        </p:spPr>
      </p:pic>
      <p:pic>
        <p:nvPicPr>
          <p:cNvPr id="12" name="Picture 12"/>
          <p:cNvPicPr>
            <a:picLocks noChangeAspect="1"/>
          </p:cNvPicPr>
          <p:nvPr/>
        </p:nvPicPr>
        <p:blipFill>
          <a:blip r:embed="rId9"/>
          <a:srcRect/>
          <a:stretch>
            <a:fillRect/>
          </a:stretch>
        </p:blipFill>
        <p:spPr>
          <a:xfrm>
            <a:off x="0" y="852281"/>
            <a:ext cx="2305069" cy="1141009"/>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6031024"/>
            <a:ext cx="18288000" cy="7115695"/>
          </a:xfrm>
          <a:prstGeom prst="rect">
            <a:avLst/>
          </a:prstGeom>
        </p:spPr>
      </p:pic>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05069" y="4620758"/>
            <a:ext cx="1142541" cy="2020571"/>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551285" y="6641329"/>
            <a:ext cx="866711" cy="1532769"/>
          </a:xfrm>
          <a:prstGeom prst="rect">
            <a:avLst/>
          </a:prstGeom>
        </p:spPr>
      </p:pic>
      <p:pic>
        <p:nvPicPr>
          <p:cNvPr id="16" name="Picture 1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702110" y="4864659"/>
            <a:ext cx="866711" cy="1532769"/>
          </a:xfrm>
          <a:prstGeom prst="rect">
            <a:avLst/>
          </a:prstGeom>
        </p:spPr>
      </p:pic>
      <p:grpSp>
        <p:nvGrpSpPr>
          <p:cNvPr id="17" name="Group 17"/>
          <p:cNvGrpSpPr/>
          <p:nvPr/>
        </p:nvGrpSpPr>
        <p:grpSpPr>
          <a:xfrm>
            <a:off x="1153992" y="3039208"/>
            <a:ext cx="3456649" cy="2786424"/>
            <a:chOff x="0" y="0"/>
            <a:chExt cx="910393" cy="733873"/>
          </a:xfrm>
        </p:grpSpPr>
        <p:sp>
          <p:nvSpPr>
            <p:cNvPr id="18" name="Freeform 18"/>
            <p:cNvSpPr/>
            <p:nvPr/>
          </p:nvSpPr>
          <p:spPr>
            <a:xfrm>
              <a:off x="0" y="0"/>
              <a:ext cx="910393" cy="733873"/>
            </a:xfrm>
            <a:custGeom>
              <a:avLst/>
              <a:gdLst/>
              <a:ahLst/>
              <a:cxnLst/>
              <a:rect l="l" t="t" r="r" b="b"/>
              <a:pathLst>
                <a:path w="910393" h="733873">
                  <a:moveTo>
                    <a:pt x="143342" y="0"/>
                  </a:moveTo>
                  <a:lnTo>
                    <a:pt x="767051" y="0"/>
                  </a:lnTo>
                  <a:cubicBezTo>
                    <a:pt x="805068" y="0"/>
                    <a:pt x="841528" y="15102"/>
                    <a:pt x="868409" y="41984"/>
                  </a:cubicBezTo>
                  <a:cubicBezTo>
                    <a:pt x="895291" y="68866"/>
                    <a:pt x="910393" y="105325"/>
                    <a:pt x="910393" y="143342"/>
                  </a:cubicBezTo>
                  <a:lnTo>
                    <a:pt x="910393" y="590531"/>
                  </a:lnTo>
                  <a:cubicBezTo>
                    <a:pt x="910393" y="628548"/>
                    <a:pt x="895291" y="665007"/>
                    <a:pt x="868409" y="691889"/>
                  </a:cubicBezTo>
                  <a:cubicBezTo>
                    <a:pt x="841528" y="718771"/>
                    <a:pt x="805068" y="733873"/>
                    <a:pt x="767051" y="733873"/>
                  </a:cubicBezTo>
                  <a:lnTo>
                    <a:pt x="143342" y="733873"/>
                  </a:lnTo>
                  <a:cubicBezTo>
                    <a:pt x="105325" y="733873"/>
                    <a:pt x="68866" y="718771"/>
                    <a:pt x="41984" y="691889"/>
                  </a:cubicBezTo>
                  <a:cubicBezTo>
                    <a:pt x="15102" y="665007"/>
                    <a:pt x="0" y="628548"/>
                    <a:pt x="0" y="590531"/>
                  </a:cubicBezTo>
                  <a:lnTo>
                    <a:pt x="0" y="143342"/>
                  </a:lnTo>
                  <a:cubicBezTo>
                    <a:pt x="0" y="105325"/>
                    <a:pt x="15102" y="68866"/>
                    <a:pt x="41984" y="41984"/>
                  </a:cubicBezTo>
                  <a:cubicBezTo>
                    <a:pt x="68866" y="15102"/>
                    <a:pt x="105325" y="0"/>
                    <a:pt x="143342" y="0"/>
                  </a:cubicBezTo>
                  <a:close/>
                </a:path>
              </a:pathLst>
            </a:custGeom>
            <a:solidFill>
              <a:srgbClr val="C5DED8"/>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250414" y="3765958"/>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Architect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INTJ-A / INTJ-T</a:t>
            </a:r>
          </a:p>
        </p:txBody>
      </p:sp>
      <p:grpSp>
        <p:nvGrpSpPr>
          <p:cNvPr id="21" name="Group 21"/>
          <p:cNvGrpSpPr/>
          <p:nvPr/>
        </p:nvGrpSpPr>
        <p:grpSpPr>
          <a:xfrm>
            <a:off x="1148015" y="6780886"/>
            <a:ext cx="3456649" cy="2786424"/>
            <a:chOff x="0" y="0"/>
            <a:chExt cx="910393" cy="733873"/>
          </a:xfrm>
        </p:grpSpPr>
        <p:sp>
          <p:nvSpPr>
            <p:cNvPr id="22" name="Freeform 22"/>
            <p:cNvSpPr/>
            <p:nvPr/>
          </p:nvSpPr>
          <p:spPr>
            <a:xfrm>
              <a:off x="0" y="0"/>
              <a:ext cx="910393" cy="733873"/>
            </a:xfrm>
            <a:custGeom>
              <a:avLst/>
              <a:gdLst/>
              <a:ahLst/>
              <a:cxnLst/>
              <a:rect l="l" t="t" r="r" b="b"/>
              <a:pathLst>
                <a:path w="910393" h="733873">
                  <a:moveTo>
                    <a:pt x="143342" y="0"/>
                  </a:moveTo>
                  <a:lnTo>
                    <a:pt x="767051" y="0"/>
                  </a:lnTo>
                  <a:cubicBezTo>
                    <a:pt x="805068" y="0"/>
                    <a:pt x="841528" y="15102"/>
                    <a:pt x="868409" y="41984"/>
                  </a:cubicBezTo>
                  <a:cubicBezTo>
                    <a:pt x="895291" y="68866"/>
                    <a:pt x="910393" y="105325"/>
                    <a:pt x="910393" y="143342"/>
                  </a:cubicBezTo>
                  <a:lnTo>
                    <a:pt x="910393" y="590531"/>
                  </a:lnTo>
                  <a:cubicBezTo>
                    <a:pt x="910393" y="628548"/>
                    <a:pt x="895291" y="665007"/>
                    <a:pt x="868409" y="691889"/>
                  </a:cubicBezTo>
                  <a:cubicBezTo>
                    <a:pt x="841528" y="718771"/>
                    <a:pt x="805068" y="733873"/>
                    <a:pt x="767051" y="733873"/>
                  </a:cubicBezTo>
                  <a:lnTo>
                    <a:pt x="143342" y="733873"/>
                  </a:lnTo>
                  <a:cubicBezTo>
                    <a:pt x="105325" y="733873"/>
                    <a:pt x="68866" y="718771"/>
                    <a:pt x="41984" y="691889"/>
                  </a:cubicBezTo>
                  <a:cubicBezTo>
                    <a:pt x="15102" y="665007"/>
                    <a:pt x="0" y="628548"/>
                    <a:pt x="0" y="590531"/>
                  </a:cubicBezTo>
                  <a:lnTo>
                    <a:pt x="0" y="143342"/>
                  </a:lnTo>
                  <a:cubicBezTo>
                    <a:pt x="0" y="105325"/>
                    <a:pt x="15102" y="68866"/>
                    <a:pt x="41984" y="41984"/>
                  </a:cubicBezTo>
                  <a:cubicBezTo>
                    <a:pt x="68866" y="15102"/>
                    <a:pt x="105325" y="0"/>
                    <a:pt x="143342" y="0"/>
                  </a:cubicBezTo>
                  <a:close/>
                </a:path>
              </a:pathLst>
            </a:custGeom>
            <a:solidFill>
              <a:srgbClr val="C5DED8"/>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3455028" y="3765958"/>
            <a:ext cx="8265461" cy="533401"/>
          </a:xfrm>
          <a:prstGeom prst="rect">
            <a:avLst/>
          </a:prstGeom>
        </p:spPr>
        <p:txBody>
          <a:bodyPr lIns="0" tIns="0" rIns="0" bIns="0" rtlCol="0" anchor="t">
            <a:spAutoFit/>
          </a:bodyPr>
          <a:lstStyle/>
          <a:p>
            <a:pPr algn="ctr">
              <a:lnSpc>
                <a:spcPts val="4199"/>
              </a:lnSpc>
              <a:spcBef>
                <a:spcPct val="0"/>
              </a:spcBef>
            </a:pPr>
            <a:endParaRPr/>
          </a:p>
        </p:txBody>
      </p:sp>
      <p:grpSp>
        <p:nvGrpSpPr>
          <p:cNvPr id="25" name="Group 25"/>
          <p:cNvGrpSpPr/>
          <p:nvPr/>
        </p:nvGrpSpPr>
        <p:grpSpPr>
          <a:xfrm>
            <a:off x="7009071" y="5488923"/>
            <a:ext cx="4083615" cy="1084202"/>
            <a:chOff x="0" y="0"/>
            <a:chExt cx="1075520" cy="285551"/>
          </a:xfrm>
        </p:grpSpPr>
        <p:sp>
          <p:nvSpPr>
            <p:cNvPr id="26" name="Freeform 26"/>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FFFDEC"/>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3359"/>
                </a:lnSpc>
                <a:spcBef>
                  <a:spcPct val="0"/>
                </a:spcBef>
              </a:pPr>
              <a:r>
                <a:rPr lang="en-US" sz="2399">
                  <a:solidFill>
                    <a:srgbClr val="1E5A66"/>
                  </a:solidFill>
                  <a:latin typeface="Montserrat Classic Bold"/>
                </a:rPr>
                <a:t>View your maple </a:t>
              </a:r>
            </a:p>
          </p:txBody>
        </p:sp>
      </p:grpSp>
      <p:sp>
        <p:nvSpPr>
          <p:cNvPr id="28" name="TextBox 28"/>
          <p:cNvSpPr txBox="1"/>
          <p:nvPr/>
        </p:nvSpPr>
        <p:spPr>
          <a:xfrm>
            <a:off x="-1250414" y="744162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DISC Test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Dominant</a:t>
            </a:r>
          </a:p>
        </p:txBody>
      </p:sp>
      <p:pic>
        <p:nvPicPr>
          <p:cNvPr id="29" name="Picture 2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437800" y="6923904"/>
            <a:ext cx="1142541" cy="2020571"/>
          </a:xfrm>
          <a:prstGeom prst="rect">
            <a:avLst/>
          </a:prstGeom>
        </p:spPr>
      </p:pic>
      <p:grpSp>
        <p:nvGrpSpPr>
          <p:cNvPr id="30" name="Group 30"/>
          <p:cNvGrpSpPr/>
          <p:nvPr/>
        </p:nvGrpSpPr>
        <p:grpSpPr>
          <a:xfrm>
            <a:off x="12334381" y="4078657"/>
            <a:ext cx="4083615" cy="1084202"/>
            <a:chOff x="0" y="0"/>
            <a:chExt cx="1075520" cy="285551"/>
          </a:xfrm>
        </p:grpSpPr>
        <p:sp>
          <p:nvSpPr>
            <p:cNvPr id="31" name="Freeform 31"/>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7CB69D"/>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r>
                <a:rPr lang="en-US" sz="2399">
                  <a:solidFill>
                    <a:srgbClr val="FFFDEC"/>
                  </a:solidFill>
                  <a:latin typeface="Open Sans Light Bold"/>
                </a:rPr>
                <a:t>Human Resouces </a:t>
              </a:r>
            </a:p>
          </p:txBody>
        </p:sp>
      </p:grpSp>
      <p:grpSp>
        <p:nvGrpSpPr>
          <p:cNvPr id="33" name="Group 33"/>
          <p:cNvGrpSpPr/>
          <p:nvPr/>
        </p:nvGrpSpPr>
        <p:grpSpPr>
          <a:xfrm>
            <a:off x="12334381" y="6985249"/>
            <a:ext cx="4083615" cy="1084202"/>
            <a:chOff x="0" y="0"/>
            <a:chExt cx="1075520" cy="285551"/>
          </a:xfrm>
        </p:grpSpPr>
        <p:sp>
          <p:nvSpPr>
            <p:cNvPr id="34" name="Freeform 34"/>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7CB69D"/>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r>
                <a:rPr lang="en-US" sz="2399">
                  <a:solidFill>
                    <a:srgbClr val="FFFDEC"/>
                  </a:solidFill>
                  <a:latin typeface="Open Sans Light Bold"/>
                </a:rPr>
                <a:t>Finances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117006" y="-530381"/>
            <a:ext cx="18522012" cy="7373426"/>
          </a:xfrm>
          <a:prstGeom prst="rect">
            <a:avLst/>
          </a:prstGeom>
          <a:solidFill>
            <a:srgbClr val="FFFDEC"/>
          </a:solidFill>
        </p:spPr>
      </p:sp>
      <p:pic>
        <p:nvPicPr>
          <p:cNvPr id="3" name="Picture 3"/>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775" y="3142494"/>
            <a:ext cx="9746999" cy="4142474"/>
          </a:xfrm>
          <a:prstGeom prst="rect">
            <a:avLst/>
          </a:prstGeom>
        </p:spPr>
      </p:pic>
      <p:pic>
        <p:nvPicPr>
          <p:cNvPr id="4" name="Picture 4"/>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98694" y="3156332"/>
            <a:ext cx="9746999" cy="4142474"/>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6541"/>
          <a:stretch>
            <a:fillRect/>
          </a:stretch>
        </p:blipFill>
        <p:spPr>
          <a:xfrm>
            <a:off x="5971965" y="7284969"/>
            <a:ext cx="5412485" cy="4138187"/>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6541"/>
          <a:stretch>
            <a:fillRect/>
          </a:stretch>
        </p:blipFill>
        <p:spPr>
          <a:xfrm flipH="1">
            <a:off x="14756300" y="7819278"/>
            <a:ext cx="5412485" cy="4138187"/>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400248" y="6498637"/>
            <a:ext cx="1650556" cy="2309938"/>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5719949" y="5311514"/>
            <a:ext cx="1674338" cy="209292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6486437" y="4325622"/>
            <a:ext cx="2761672" cy="3452090"/>
          </a:xfrm>
          <a:prstGeom prst="rect">
            <a:avLst/>
          </a:prstGeom>
        </p:spPr>
      </p:pic>
      <p:grpSp>
        <p:nvGrpSpPr>
          <p:cNvPr id="15" name="Group 15"/>
          <p:cNvGrpSpPr/>
          <p:nvPr/>
        </p:nvGrpSpPr>
        <p:grpSpPr>
          <a:xfrm>
            <a:off x="2476847" y="7139533"/>
            <a:ext cx="982470" cy="1643216"/>
            <a:chOff x="0" y="0"/>
            <a:chExt cx="1309960" cy="2190955"/>
          </a:xfrm>
        </p:grpSpPr>
        <p:pic>
          <p:nvPicPr>
            <p:cNvPr id="16" name="Picture 1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249231" y="0"/>
              <a:ext cx="890211" cy="857755"/>
            </a:xfrm>
            <a:prstGeom prst="rect">
              <a:avLst/>
            </a:prstGeom>
          </p:spPr>
        </p:pic>
        <p:pic>
          <p:nvPicPr>
            <p:cNvPr id="17" name="Picture 1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0" y="789248"/>
              <a:ext cx="1309960" cy="1401708"/>
            </a:xfrm>
            <a:prstGeom prst="rect">
              <a:avLst/>
            </a:prstGeom>
          </p:spPr>
        </p:pic>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70512" y="428878"/>
              <a:ext cx="429899" cy="267047"/>
            </a:xfrm>
            <a:prstGeom prst="rect">
              <a:avLst/>
            </a:prstGeom>
          </p:spPr>
        </p:pic>
      </p:grpSp>
      <p:grpSp>
        <p:nvGrpSpPr>
          <p:cNvPr id="19" name="Group 19"/>
          <p:cNvGrpSpPr/>
          <p:nvPr/>
        </p:nvGrpSpPr>
        <p:grpSpPr>
          <a:xfrm>
            <a:off x="3785171" y="6511551"/>
            <a:ext cx="852695" cy="1649832"/>
            <a:chOff x="0" y="0"/>
            <a:chExt cx="1136927" cy="2199775"/>
          </a:xfrm>
        </p:grpSpPr>
        <p:pic>
          <p:nvPicPr>
            <p:cNvPr id="20" name="Picture 2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41301" y="0"/>
              <a:ext cx="1032631" cy="1458023"/>
            </a:xfrm>
            <a:prstGeom prst="rect">
              <a:avLst/>
            </a:prstGeom>
          </p:spPr>
        </p:pic>
        <p:pic>
          <p:nvPicPr>
            <p:cNvPr id="21" name="Picture 2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0" y="489421"/>
              <a:ext cx="1136927" cy="1710355"/>
            </a:xfrm>
            <a:prstGeom prst="rect">
              <a:avLst/>
            </a:prstGeom>
          </p:spPr>
        </p:pic>
        <p:pic>
          <p:nvPicPr>
            <p:cNvPr id="22" name="Picture 22"/>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flipH="1">
              <a:off x="426471" y="435633"/>
              <a:ext cx="483400" cy="195118"/>
            </a:xfrm>
            <a:prstGeom prst="rect">
              <a:avLst/>
            </a:prstGeom>
          </p:spPr>
        </p:pic>
      </p:grpSp>
      <p:grpSp>
        <p:nvGrpSpPr>
          <p:cNvPr id="23" name="Group 23"/>
          <p:cNvGrpSpPr/>
          <p:nvPr/>
        </p:nvGrpSpPr>
        <p:grpSpPr>
          <a:xfrm>
            <a:off x="9254888" y="7510116"/>
            <a:ext cx="1172044" cy="1643434"/>
            <a:chOff x="0" y="0"/>
            <a:chExt cx="1562725" cy="2191245"/>
          </a:xfrm>
        </p:grpSpPr>
        <p:pic>
          <p:nvPicPr>
            <p:cNvPr id="24" name="Picture 24"/>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444155" y="0"/>
              <a:ext cx="674415" cy="764337"/>
            </a:xfrm>
            <a:prstGeom prst="rect">
              <a:avLst/>
            </a:prstGeom>
          </p:spPr>
        </p:pic>
        <p:pic>
          <p:nvPicPr>
            <p:cNvPr id="25" name="Picture 25"/>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flipH="1">
              <a:off x="0" y="664993"/>
              <a:ext cx="1562725" cy="1526252"/>
            </a:xfrm>
            <a:prstGeom prst="rect">
              <a:avLst/>
            </a:prstGeom>
          </p:spPr>
        </p:pic>
        <p:pic>
          <p:nvPicPr>
            <p:cNvPr id="26" name="Picture 26"/>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659944" y="325133"/>
              <a:ext cx="458626" cy="254329"/>
            </a:xfrm>
            <a:prstGeom prst="rect">
              <a:avLst/>
            </a:prstGeom>
          </p:spPr>
        </p:pic>
        <p:pic>
          <p:nvPicPr>
            <p:cNvPr id="27" name="Picture 27"/>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638672" y="275766"/>
              <a:ext cx="479898" cy="212805"/>
            </a:xfrm>
            <a:prstGeom prst="rect">
              <a:avLst/>
            </a:prstGeom>
          </p:spPr>
        </p:pic>
      </p:grpSp>
      <p:pic>
        <p:nvPicPr>
          <p:cNvPr id="28" name="Picture 2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4940194" y="8023788"/>
            <a:ext cx="666281" cy="347299"/>
          </a:xfrm>
          <a:prstGeom prst="rect">
            <a:avLst/>
          </a:prstGeom>
        </p:spPr>
      </p:pic>
      <p:pic>
        <p:nvPicPr>
          <p:cNvPr id="29" name="Picture 29"/>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3493053" y="8499682"/>
            <a:ext cx="425211" cy="221641"/>
          </a:xfrm>
          <a:prstGeom prst="rect">
            <a:avLst/>
          </a:prstGeom>
        </p:spPr>
      </p:pic>
      <p:pic>
        <p:nvPicPr>
          <p:cNvPr id="30" name="Picture 30"/>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56775" y="6883284"/>
            <a:ext cx="2340381" cy="906366"/>
          </a:xfrm>
          <a:prstGeom prst="rect">
            <a:avLst/>
          </a:prstGeom>
        </p:spPr>
      </p:pic>
      <p:pic>
        <p:nvPicPr>
          <p:cNvPr id="31" name="Picture 31"/>
          <p:cNvPicPr>
            <a:picLocks noChangeAspect="1"/>
          </p:cNvPicPr>
          <p:nvPr/>
        </p:nvPicPr>
        <p:blipFill>
          <a:blip r:embed="rId34">
            <a:alphaModFix amt="58000"/>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596402" y="3170169"/>
            <a:ext cx="1937697" cy="4114800"/>
          </a:xfrm>
          <a:prstGeom prst="rect">
            <a:avLst/>
          </a:prstGeom>
        </p:spPr>
      </p:pic>
      <p:pic>
        <p:nvPicPr>
          <p:cNvPr id="32" name="Picture 32"/>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4801230" y="8371087"/>
            <a:ext cx="5873616" cy="6215467"/>
          </a:xfrm>
          <a:prstGeom prst="rect">
            <a:avLst/>
          </a:prstGeom>
        </p:spPr>
      </p:pic>
      <p:pic>
        <p:nvPicPr>
          <p:cNvPr id="33" name="Picture 3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523">
            <a:off x="14321461" y="7285372"/>
            <a:ext cx="1674338" cy="2092923"/>
          </a:xfrm>
          <a:prstGeom prst="rect">
            <a:avLst/>
          </a:prstGeom>
        </p:spPr>
      </p:pic>
      <p:pic>
        <p:nvPicPr>
          <p:cNvPr id="34" name="Picture 34"/>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11963123" y="9049816"/>
            <a:ext cx="1747943" cy="1182245"/>
          </a:xfrm>
          <a:prstGeom prst="rect">
            <a:avLst/>
          </a:prstGeom>
        </p:spPr>
      </p:pic>
      <p:pic>
        <p:nvPicPr>
          <p:cNvPr id="35" name="Picture 35"/>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510542" y="7927775"/>
            <a:ext cx="1661505" cy="1365455"/>
          </a:xfrm>
          <a:prstGeom prst="rect">
            <a:avLst/>
          </a:prstGeom>
        </p:spPr>
      </p:pic>
    </p:spTree>
    <p:extLst>
      <p:ext uri="{BB962C8B-B14F-4D97-AF65-F5344CB8AC3E}">
        <p14:creationId xmlns:p14="http://schemas.microsoft.com/office/powerpoint/2010/main" val="3667191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1270"/>
          <a:stretch>
            <a:fillRect/>
          </a:stretch>
        </p:blipFill>
        <p:spPr>
          <a:xfrm>
            <a:off x="19265" y="-1360651"/>
            <a:ext cx="19703012" cy="11647651"/>
          </a:xfrm>
          <a:prstGeom prst="rect">
            <a:avLst/>
          </a:prstGeom>
        </p:spPr>
      </p:pic>
      <p:grpSp>
        <p:nvGrpSpPr>
          <p:cNvPr id="3" name="Group 3"/>
          <p:cNvGrpSpPr/>
          <p:nvPr/>
        </p:nvGrpSpPr>
        <p:grpSpPr>
          <a:xfrm>
            <a:off x="1490423" y="2616513"/>
            <a:ext cx="15461341" cy="2786424"/>
            <a:chOff x="0" y="0"/>
            <a:chExt cx="4072123" cy="733873"/>
          </a:xfrm>
        </p:grpSpPr>
        <p:sp>
          <p:nvSpPr>
            <p:cNvPr id="4" name="Freeform 4"/>
            <p:cNvSpPr/>
            <p:nvPr/>
          </p:nvSpPr>
          <p:spPr>
            <a:xfrm>
              <a:off x="0" y="0"/>
              <a:ext cx="4072123" cy="733873"/>
            </a:xfrm>
            <a:custGeom>
              <a:avLst/>
              <a:gdLst/>
              <a:ahLst/>
              <a:cxnLst/>
              <a:rect l="l" t="t" r="r" b="b"/>
              <a:pathLst>
                <a:path w="4072123" h="733873">
                  <a:moveTo>
                    <a:pt x="32047" y="0"/>
                  </a:moveTo>
                  <a:lnTo>
                    <a:pt x="4040076" y="0"/>
                  </a:lnTo>
                  <a:cubicBezTo>
                    <a:pt x="4057775" y="0"/>
                    <a:pt x="4072123" y="14348"/>
                    <a:pt x="4072123" y="32047"/>
                  </a:cubicBezTo>
                  <a:lnTo>
                    <a:pt x="4072123" y="701827"/>
                  </a:lnTo>
                  <a:cubicBezTo>
                    <a:pt x="4072123" y="710326"/>
                    <a:pt x="4068747" y="718477"/>
                    <a:pt x="4062737" y="724487"/>
                  </a:cubicBezTo>
                  <a:cubicBezTo>
                    <a:pt x="4056727" y="730497"/>
                    <a:pt x="4048575" y="733873"/>
                    <a:pt x="4040076" y="733873"/>
                  </a:cubicBezTo>
                  <a:lnTo>
                    <a:pt x="32047" y="733873"/>
                  </a:lnTo>
                  <a:cubicBezTo>
                    <a:pt x="14348" y="733873"/>
                    <a:pt x="0" y="719525"/>
                    <a:pt x="0" y="701827"/>
                  </a:cubicBezTo>
                  <a:lnTo>
                    <a:pt x="0" y="32047"/>
                  </a:lnTo>
                  <a:cubicBezTo>
                    <a:pt x="0" y="14348"/>
                    <a:pt x="14348" y="0"/>
                    <a:pt x="32047" y="0"/>
                  </a:cubicBezTo>
                  <a:close/>
                </a:path>
              </a:pathLst>
            </a:custGeom>
            <a:solidFill>
              <a:srgbClr val="FFFDEC"/>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90423" y="5950024"/>
            <a:ext cx="15307154" cy="2467209"/>
            <a:chOff x="0" y="0"/>
            <a:chExt cx="4031514" cy="649800"/>
          </a:xfrm>
        </p:grpSpPr>
        <p:sp>
          <p:nvSpPr>
            <p:cNvPr id="7" name="Freeform 7"/>
            <p:cNvSpPr/>
            <p:nvPr/>
          </p:nvSpPr>
          <p:spPr>
            <a:xfrm>
              <a:off x="0" y="0"/>
              <a:ext cx="4031514" cy="649800"/>
            </a:xfrm>
            <a:custGeom>
              <a:avLst/>
              <a:gdLst/>
              <a:ahLst/>
              <a:cxnLst/>
              <a:rect l="l" t="t" r="r" b="b"/>
              <a:pathLst>
                <a:path w="4031514" h="649800">
                  <a:moveTo>
                    <a:pt x="32369" y="0"/>
                  </a:moveTo>
                  <a:lnTo>
                    <a:pt x="3999144" y="0"/>
                  </a:lnTo>
                  <a:cubicBezTo>
                    <a:pt x="4017021" y="0"/>
                    <a:pt x="4031514" y="14492"/>
                    <a:pt x="4031514" y="32369"/>
                  </a:cubicBezTo>
                  <a:lnTo>
                    <a:pt x="4031514" y="617430"/>
                  </a:lnTo>
                  <a:cubicBezTo>
                    <a:pt x="4031514" y="635308"/>
                    <a:pt x="4017021" y="649800"/>
                    <a:pt x="3999144" y="649800"/>
                  </a:cubicBezTo>
                  <a:lnTo>
                    <a:pt x="32369" y="649800"/>
                  </a:lnTo>
                  <a:cubicBezTo>
                    <a:pt x="14492" y="649800"/>
                    <a:pt x="0" y="635308"/>
                    <a:pt x="0" y="617430"/>
                  </a:cubicBezTo>
                  <a:lnTo>
                    <a:pt x="0" y="32369"/>
                  </a:lnTo>
                  <a:cubicBezTo>
                    <a:pt x="0" y="14492"/>
                    <a:pt x="14492" y="0"/>
                    <a:pt x="32369" y="0"/>
                  </a:cubicBezTo>
                  <a:close/>
                </a:path>
              </a:pathLst>
            </a:custGeom>
            <a:solidFill>
              <a:srgbClr val="FFFDEC"/>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240"/>
                </a:lnSpc>
                <a:spcBef>
                  <a:spcPct val="0"/>
                </a:spcBef>
              </a:pPr>
              <a:endParaRPr/>
            </a:p>
          </p:txBody>
        </p:sp>
      </p:grpSp>
      <p:sp>
        <p:nvSpPr>
          <p:cNvPr id="9" name="TextBox 9"/>
          <p:cNvSpPr txBox="1"/>
          <p:nvPr/>
        </p:nvSpPr>
        <p:spPr>
          <a:xfrm>
            <a:off x="2371260" y="2852075"/>
            <a:ext cx="13699667" cy="2267674"/>
          </a:xfrm>
          <a:prstGeom prst="rect">
            <a:avLst/>
          </a:prstGeom>
        </p:spPr>
        <p:txBody>
          <a:bodyPr lIns="0" tIns="0" rIns="0" bIns="0" rtlCol="0" anchor="t">
            <a:spAutoFit/>
          </a:bodyPr>
          <a:lstStyle/>
          <a:p>
            <a:pPr>
              <a:lnSpc>
                <a:spcPts val="3635"/>
              </a:lnSpc>
              <a:spcBef>
                <a:spcPct val="0"/>
              </a:spcBef>
            </a:pPr>
            <a:r>
              <a:rPr lang="en-US" sz="2596">
                <a:solidFill>
                  <a:srgbClr val="467010"/>
                </a:solidFill>
                <a:latin typeface="Montserrat Classic"/>
              </a:rPr>
              <a:t>The website will automatically recommend a few relevant majors depending on the user's results. Continue to click on the proposed major, and users will be given additional information about the industry, such as what sub-sectors exist, career prospects, and so on, before being referred to a few colleges that provide proper training for that industry group. </a:t>
            </a:r>
          </a:p>
        </p:txBody>
      </p:sp>
      <p:sp>
        <p:nvSpPr>
          <p:cNvPr id="10" name="TextBox 10"/>
          <p:cNvSpPr txBox="1"/>
          <p:nvPr/>
        </p:nvSpPr>
        <p:spPr>
          <a:xfrm>
            <a:off x="2238455" y="6394925"/>
            <a:ext cx="13811090" cy="1381038"/>
          </a:xfrm>
          <a:prstGeom prst="rect">
            <a:avLst/>
          </a:prstGeom>
        </p:spPr>
        <p:txBody>
          <a:bodyPr lIns="0" tIns="0" rIns="0" bIns="0" rtlCol="0" anchor="t">
            <a:spAutoFit/>
          </a:bodyPr>
          <a:lstStyle/>
          <a:p>
            <a:pPr algn="just">
              <a:lnSpc>
                <a:spcPts val="3679"/>
              </a:lnSpc>
              <a:spcBef>
                <a:spcPct val="0"/>
              </a:spcBef>
            </a:pPr>
            <a:r>
              <a:rPr lang="en-US" sz="2628">
                <a:solidFill>
                  <a:srgbClr val="32620E"/>
                </a:solidFill>
                <a:latin typeface="Montserrat Classic"/>
              </a:rPr>
              <a:t>Users will be able to read trustworthy reviews from current students about the tuition fees, facilities, and training quality, giving them a realistic image of the school and their future major.</a:t>
            </a:r>
          </a:p>
        </p:txBody>
      </p:sp>
      <p:grpSp>
        <p:nvGrpSpPr>
          <p:cNvPr id="11" name="Group 11"/>
          <p:cNvGrpSpPr/>
          <p:nvPr/>
        </p:nvGrpSpPr>
        <p:grpSpPr>
          <a:xfrm>
            <a:off x="4062153" y="1028700"/>
            <a:ext cx="10052271" cy="788171"/>
            <a:chOff x="0" y="0"/>
            <a:chExt cx="2647512" cy="207584"/>
          </a:xfrm>
        </p:grpSpPr>
        <p:sp>
          <p:nvSpPr>
            <p:cNvPr id="12" name="Freeform 12"/>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Bold"/>
                </a:rPr>
                <a:t>Review your school and major</a:t>
              </a:r>
            </a:p>
          </p:txBody>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5379" y="8986420"/>
            <a:ext cx="19332946" cy="13005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5571" b="36624"/>
          <a:stretch>
            <a:fillRect/>
          </a:stretch>
        </p:blipFill>
        <p:spPr>
          <a:xfrm>
            <a:off x="-803491" y="-379827"/>
            <a:ext cx="20361031" cy="64970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grpSp>
        <p:nvGrpSpPr>
          <p:cNvPr id="4" name="Group 4"/>
          <p:cNvGrpSpPr/>
          <p:nvPr/>
        </p:nvGrpSpPr>
        <p:grpSpPr>
          <a:xfrm>
            <a:off x="4117865" y="634614"/>
            <a:ext cx="10052271" cy="788171"/>
            <a:chOff x="0" y="0"/>
            <a:chExt cx="2647512" cy="207584"/>
          </a:xfrm>
        </p:grpSpPr>
        <p:sp>
          <p:nvSpPr>
            <p:cNvPr id="5" name="Freeform 5"/>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Bold"/>
                </a:rPr>
                <a:t>Review your school and major</a:t>
              </a: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10641" y="2868683"/>
            <a:ext cx="5303716" cy="316234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5988" y="4876935"/>
            <a:ext cx="19332946" cy="1300580"/>
          </a:xfrm>
          <a:prstGeom prst="rect">
            <a:avLst/>
          </a:prstGeom>
        </p:spPr>
      </p:pic>
      <p:pic>
        <p:nvPicPr>
          <p:cNvPr id="9" name="Picture 9"/>
          <p:cNvPicPr>
            <a:picLocks noChangeAspect="1"/>
          </p:cNvPicPr>
          <p:nvPr/>
        </p:nvPicPr>
        <p:blipFill>
          <a:blip r:embed="rId10"/>
          <a:srcRect/>
          <a:stretch>
            <a:fillRect/>
          </a:stretch>
        </p:blipFill>
        <p:spPr>
          <a:xfrm>
            <a:off x="13679571" y="2468703"/>
            <a:ext cx="2305069" cy="1141009"/>
          </a:xfrm>
          <a:prstGeom prst="rect">
            <a:avLst/>
          </a:prstGeom>
        </p:spPr>
      </p:pic>
      <p:pic>
        <p:nvPicPr>
          <p:cNvPr id="10" name="Picture 10"/>
          <p:cNvPicPr>
            <a:picLocks noChangeAspect="1"/>
          </p:cNvPicPr>
          <p:nvPr/>
        </p:nvPicPr>
        <p:blipFill>
          <a:blip r:embed="rId10"/>
          <a:srcRect/>
          <a:stretch>
            <a:fillRect/>
          </a:stretch>
        </p:blipFill>
        <p:spPr>
          <a:xfrm>
            <a:off x="1495947" y="2468703"/>
            <a:ext cx="2305069" cy="1141009"/>
          </a:xfrm>
          <a:prstGeom prst="rect">
            <a:avLst/>
          </a:prstGeom>
        </p:spPr>
      </p:pic>
      <p:pic>
        <p:nvPicPr>
          <p:cNvPr id="11" name="Picture 11"/>
          <p:cNvPicPr>
            <a:picLocks noChangeAspect="1"/>
          </p:cNvPicPr>
          <p:nvPr/>
        </p:nvPicPr>
        <p:blipFill>
          <a:blip r:embed="rId10"/>
          <a:srcRect/>
          <a:stretch>
            <a:fillRect/>
          </a:stretch>
        </p:blipFill>
        <p:spPr>
          <a:xfrm>
            <a:off x="17135465" y="1898198"/>
            <a:ext cx="2305069" cy="1141009"/>
          </a:xfrm>
          <a:prstGeom prst="rect">
            <a:avLst/>
          </a:prstGeom>
        </p:spPr>
      </p:pic>
      <p:pic>
        <p:nvPicPr>
          <p:cNvPr id="12" name="Picture 12"/>
          <p:cNvPicPr>
            <a:picLocks noChangeAspect="1"/>
          </p:cNvPicPr>
          <p:nvPr/>
        </p:nvPicPr>
        <p:blipFill>
          <a:blip r:embed="rId10"/>
          <a:srcRect/>
          <a:stretch>
            <a:fillRect/>
          </a:stretch>
        </p:blipFill>
        <p:spPr>
          <a:xfrm>
            <a:off x="0" y="852281"/>
            <a:ext cx="2305069" cy="1141009"/>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6155416"/>
            <a:ext cx="19557541" cy="7609661"/>
          </a:xfrm>
          <a:prstGeom prst="rect">
            <a:avLst/>
          </a:prstGeom>
        </p:spPr>
      </p:pic>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305069" y="4620758"/>
            <a:ext cx="1142541" cy="2020571"/>
          </a:xfrm>
          <a:prstGeom prst="rect">
            <a:avLst/>
          </a:prstGeom>
        </p:spPr>
      </p:pic>
      <p:pic>
        <p:nvPicPr>
          <p:cNvPr id="15" name="Picture 1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551285" y="6641329"/>
            <a:ext cx="866711" cy="1532769"/>
          </a:xfrm>
          <a:prstGeom prst="rect">
            <a:avLst/>
          </a:prstGeom>
        </p:spPr>
      </p:pic>
      <p:pic>
        <p:nvPicPr>
          <p:cNvPr id="16" name="Picture 1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702110" y="4864659"/>
            <a:ext cx="866711" cy="1532769"/>
          </a:xfrm>
          <a:prstGeom prst="rect">
            <a:avLst/>
          </a:prstGeom>
        </p:spPr>
      </p:pic>
      <p:sp>
        <p:nvSpPr>
          <p:cNvPr id="17" name="TextBox 17"/>
          <p:cNvSpPr txBox="1"/>
          <p:nvPr/>
        </p:nvSpPr>
        <p:spPr>
          <a:xfrm>
            <a:off x="3455028" y="3765958"/>
            <a:ext cx="8265461" cy="533401"/>
          </a:xfrm>
          <a:prstGeom prst="rect">
            <a:avLst/>
          </a:prstGeom>
        </p:spPr>
        <p:txBody>
          <a:bodyPr lIns="0" tIns="0" rIns="0" bIns="0" rtlCol="0" anchor="t">
            <a:spAutoFit/>
          </a:bodyPr>
          <a:lstStyle/>
          <a:p>
            <a:pPr algn="ctr">
              <a:lnSpc>
                <a:spcPts val="4199"/>
              </a:lnSpc>
              <a:spcBef>
                <a:spcPct val="0"/>
              </a:spcBef>
            </a:pPr>
            <a:endParaRPr/>
          </a:p>
        </p:txBody>
      </p:sp>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437800" y="6923904"/>
            <a:ext cx="1142541" cy="2020571"/>
          </a:xfrm>
          <a:prstGeom prst="rect">
            <a:avLst/>
          </a:prstGeom>
        </p:spPr>
      </p:pic>
      <p:grpSp>
        <p:nvGrpSpPr>
          <p:cNvPr id="19" name="Group 19"/>
          <p:cNvGrpSpPr/>
          <p:nvPr/>
        </p:nvGrpSpPr>
        <p:grpSpPr>
          <a:xfrm>
            <a:off x="7196363" y="2095133"/>
            <a:ext cx="4083615" cy="1084202"/>
            <a:chOff x="0" y="0"/>
            <a:chExt cx="1075520" cy="285551"/>
          </a:xfrm>
        </p:grpSpPr>
        <p:sp>
          <p:nvSpPr>
            <p:cNvPr id="20" name="Freeform 20"/>
            <p:cNvSpPr/>
            <p:nvPr/>
          </p:nvSpPr>
          <p:spPr>
            <a:xfrm>
              <a:off x="0" y="0"/>
              <a:ext cx="1075520" cy="285551"/>
            </a:xfrm>
            <a:custGeom>
              <a:avLst/>
              <a:gdLst/>
              <a:ahLst/>
              <a:cxnLst/>
              <a:rect l="l" t="t" r="r" b="b"/>
              <a:pathLst>
                <a:path w="1075520" h="285551">
                  <a:moveTo>
                    <a:pt x="121334" y="0"/>
                  </a:moveTo>
                  <a:lnTo>
                    <a:pt x="954186" y="0"/>
                  </a:lnTo>
                  <a:cubicBezTo>
                    <a:pt x="1021197" y="0"/>
                    <a:pt x="1075520" y="54323"/>
                    <a:pt x="1075520" y="121334"/>
                  </a:cubicBezTo>
                  <a:lnTo>
                    <a:pt x="1075520" y="164217"/>
                  </a:lnTo>
                  <a:cubicBezTo>
                    <a:pt x="1075520" y="231228"/>
                    <a:pt x="1021197" y="285551"/>
                    <a:pt x="954186" y="285551"/>
                  </a:cubicBezTo>
                  <a:lnTo>
                    <a:pt x="121334" y="285551"/>
                  </a:lnTo>
                  <a:cubicBezTo>
                    <a:pt x="54323" y="285551"/>
                    <a:pt x="0" y="231228"/>
                    <a:pt x="0" y="164217"/>
                  </a:cubicBezTo>
                  <a:lnTo>
                    <a:pt x="0" y="121334"/>
                  </a:lnTo>
                  <a:cubicBezTo>
                    <a:pt x="0" y="54323"/>
                    <a:pt x="54323" y="0"/>
                    <a:pt x="121334" y="0"/>
                  </a:cubicBezTo>
                  <a:close/>
                </a:path>
              </a:pathLst>
            </a:custGeom>
            <a:solidFill>
              <a:srgbClr val="7CB69D"/>
            </a:solidFill>
          </p:spPr>
        </p:sp>
        <p:sp>
          <p:nvSpPr>
            <p:cNvPr id="21" name="TextBox 21"/>
            <p:cNvSpPr txBox="1"/>
            <p:nvPr/>
          </p:nvSpPr>
          <p:spPr>
            <a:xfrm>
              <a:off x="0" y="-57150"/>
              <a:ext cx="812800" cy="869950"/>
            </a:xfrm>
            <a:prstGeom prst="rect">
              <a:avLst/>
            </a:prstGeom>
          </p:spPr>
          <p:txBody>
            <a:bodyPr lIns="50800" tIns="50800" rIns="50800" bIns="50800" rtlCol="0" anchor="ctr"/>
            <a:lstStyle/>
            <a:p>
              <a:pPr algn="ctr">
                <a:lnSpc>
                  <a:spcPts val="3359"/>
                </a:lnSpc>
                <a:spcBef>
                  <a:spcPct val="0"/>
                </a:spcBef>
              </a:pPr>
              <a:r>
                <a:rPr lang="en-US" sz="2399">
                  <a:solidFill>
                    <a:srgbClr val="FFFDEC"/>
                  </a:solidFill>
                  <a:latin typeface="Studly Bold"/>
                </a:rPr>
                <a:t>Human Resouces </a:t>
              </a:r>
            </a:p>
          </p:txBody>
        </p:sp>
      </p:grpSp>
      <p:grpSp>
        <p:nvGrpSpPr>
          <p:cNvPr id="22" name="Group 22"/>
          <p:cNvGrpSpPr/>
          <p:nvPr/>
        </p:nvGrpSpPr>
        <p:grpSpPr>
          <a:xfrm>
            <a:off x="1152535" y="4075521"/>
            <a:ext cx="3922644" cy="1807159"/>
            <a:chOff x="0" y="0"/>
            <a:chExt cx="1033124" cy="475960"/>
          </a:xfrm>
        </p:grpSpPr>
        <p:sp>
          <p:nvSpPr>
            <p:cNvPr id="23" name="Freeform 23"/>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FFDEC"/>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0E7658"/>
                  </a:solidFill>
                  <a:latin typeface="Montserrat Bold"/>
                </a:rPr>
                <a:t>National Economics University</a:t>
              </a:r>
            </a:p>
            <a:p>
              <a:pPr algn="ctr">
                <a:lnSpc>
                  <a:spcPts val="3359"/>
                </a:lnSpc>
                <a:spcBef>
                  <a:spcPct val="0"/>
                </a:spcBef>
              </a:pPr>
              <a:endParaRPr lang="en-US" sz="2399">
                <a:solidFill>
                  <a:srgbClr val="0E7658"/>
                </a:solidFill>
                <a:latin typeface="Montserrat Bold"/>
              </a:endParaRPr>
            </a:p>
          </p:txBody>
        </p:sp>
      </p:grpSp>
      <p:grpSp>
        <p:nvGrpSpPr>
          <p:cNvPr id="25" name="Group 25"/>
          <p:cNvGrpSpPr/>
          <p:nvPr/>
        </p:nvGrpSpPr>
        <p:grpSpPr>
          <a:xfrm>
            <a:off x="1152535" y="6879454"/>
            <a:ext cx="3922644" cy="1807159"/>
            <a:chOff x="0" y="0"/>
            <a:chExt cx="1033124" cy="475960"/>
          </a:xfrm>
        </p:grpSpPr>
        <p:sp>
          <p:nvSpPr>
            <p:cNvPr id="26" name="Freeform 26"/>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FFDEC"/>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r>
                <a:rPr lang="en-US" sz="2399">
                  <a:solidFill>
                    <a:srgbClr val="0E7658"/>
                  </a:solidFill>
                  <a:latin typeface="Montserrat Bold"/>
                </a:rPr>
                <a:t>Hanoi University of Home Affair</a:t>
              </a:r>
            </a:p>
          </p:txBody>
        </p:sp>
      </p:grpSp>
      <p:grpSp>
        <p:nvGrpSpPr>
          <p:cNvPr id="28" name="Group 28"/>
          <p:cNvGrpSpPr/>
          <p:nvPr/>
        </p:nvGrpSpPr>
        <p:grpSpPr>
          <a:xfrm>
            <a:off x="7262499" y="3951257"/>
            <a:ext cx="3787057" cy="2226259"/>
            <a:chOff x="0" y="0"/>
            <a:chExt cx="997414" cy="586340"/>
          </a:xfrm>
        </p:grpSpPr>
        <p:sp>
          <p:nvSpPr>
            <p:cNvPr id="29" name="Freeform 29"/>
            <p:cNvSpPr/>
            <p:nvPr/>
          </p:nvSpPr>
          <p:spPr>
            <a:xfrm>
              <a:off x="0" y="0"/>
              <a:ext cx="997414" cy="586340"/>
            </a:xfrm>
            <a:custGeom>
              <a:avLst/>
              <a:gdLst/>
              <a:ahLst/>
              <a:cxnLst/>
              <a:rect l="l" t="t" r="r" b="b"/>
              <a:pathLst>
                <a:path w="997414" h="586340">
                  <a:moveTo>
                    <a:pt x="130836" y="0"/>
                  </a:moveTo>
                  <a:lnTo>
                    <a:pt x="866578" y="0"/>
                  </a:lnTo>
                  <a:cubicBezTo>
                    <a:pt x="901278" y="0"/>
                    <a:pt x="934557" y="13784"/>
                    <a:pt x="959093" y="38321"/>
                  </a:cubicBezTo>
                  <a:cubicBezTo>
                    <a:pt x="983630" y="62857"/>
                    <a:pt x="997414" y="96136"/>
                    <a:pt x="997414" y="130836"/>
                  </a:cubicBezTo>
                  <a:lnTo>
                    <a:pt x="997414" y="455504"/>
                  </a:lnTo>
                  <a:cubicBezTo>
                    <a:pt x="997414" y="490204"/>
                    <a:pt x="983630" y="523482"/>
                    <a:pt x="959093" y="548019"/>
                  </a:cubicBezTo>
                  <a:cubicBezTo>
                    <a:pt x="934557" y="572555"/>
                    <a:pt x="901278" y="586340"/>
                    <a:pt x="866578" y="586340"/>
                  </a:cubicBezTo>
                  <a:lnTo>
                    <a:pt x="130836" y="586340"/>
                  </a:lnTo>
                  <a:cubicBezTo>
                    <a:pt x="96136" y="586340"/>
                    <a:pt x="62857" y="572555"/>
                    <a:pt x="38321" y="548019"/>
                  </a:cubicBezTo>
                  <a:cubicBezTo>
                    <a:pt x="13784" y="523482"/>
                    <a:pt x="0" y="490204"/>
                    <a:pt x="0" y="455504"/>
                  </a:cubicBezTo>
                  <a:lnTo>
                    <a:pt x="0" y="130836"/>
                  </a:lnTo>
                  <a:cubicBezTo>
                    <a:pt x="0" y="96136"/>
                    <a:pt x="13784" y="62857"/>
                    <a:pt x="38321" y="38321"/>
                  </a:cubicBezTo>
                  <a:cubicBezTo>
                    <a:pt x="62857" y="13784"/>
                    <a:pt x="96136" y="0"/>
                    <a:pt x="130836" y="0"/>
                  </a:cubicBezTo>
                  <a:close/>
                </a:path>
              </a:pathLst>
            </a:custGeom>
            <a:solidFill>
              <a:srgbClr val="FDFFE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276C6B"/>
                  </a:solidFill>
                  <a:latin typeface="Montserrat Bold"/>
                </a:rPr>
                <a:t>University of Labour and Social Affairs (Hanoi)</a:t>
              </a:r>
            </a:p>
            <a:p>
              <a:pPr algn="ctr">
                <a:lnSpc>
                  <a:spcPts val="3359"/>
                </a:lnSpc>
                <a:spcBef>
                  <a:spcPct val="0"/>
                </a:spcBef>
              </a:pPr>
              <a:endParaRPr lang="en-US" sz="2399">
                <a:solidFill>
                  <a:srgbClr val="276C6B"/>
                </a:solidFill>
                <a:latin typeface="Montserrat Bold"/>
              </a:endParaRPr>
            </a:p>
          </p:txBody>
        </p:sp>
      </p:grpSp>
      <p:grpSp>
        <p:nvGrpSpPr>
          <p:cNvPr id="31" name="Group 31"/>
          <p:cNvGrpSpPr/>
          <p:nvPr/>
        </p:nvGrpSpPr>
        <p:grpSpPr>
          <a:xfrm>
            <a:off x="7157350" y="6707866"/>
            <a:ext cx="4122628" cy="2236609"/>
            <a:chOff x="0" y="0"/>
            <a:chExt cx="1085795" cy="589066"/>
          </a:xfrm>
        </p:grpSpPr>
        <p:sp>
          <p:nvSpPr>
            <p:cNvPr id="32" name="Freeform 32"/>
            <p:cNvSpPr/>
            <p:nvPr/>
          </p:nvSpPr>
          <p:spPr>
            <a:xfrm>
              <a:off x="0" y="0"/>
              <a:ext cx="1085795" cy="589066"/>
            </a:xfrm>
            <a:custGeom>
              <a:avLst/>
              <a:gdLst/>
              <a:ahLst/>
              <a:cxnLst/>
              <a:rect l="l" t="t" r="r" b="b"/>
              <a:pathLst>
                <a:path w="1085795" h="589066">
                  <a:moveTo>
                    <a:pt x="120186" y="0"/>
                  </a:moveTo>
                  <a:lnTo>
                    <a:pt x="965609" y="0"/>
                  </a:lnTo>
                  <a:cubicBezTo>
                    <a:pt x="1031986" y="0"/>
                    <a:pt x="1085795" y="53809"/>
                    <a:pt x="1085795" y="120186"/>
                  </a:cubicBezTo>
                  <a:lnTo>
                    <a:pt x="1085795" y="468880"/>
                  </a:lnTo>
                  <a:cubicBezTo>
                    <a:pt x="1085795" y="500755"/>
                    <a:pt x="1073133" y="531325"/>
                    <a:pt x="1050593" y="553864"/>
                  </a:cubicBezTo>
                  <a:cubicBezTo>
                    <a:pt x="1028054" y="576403"/>
                    <a:pt x="997484" y="589066"/>
                    <a:pt x="965609" y="589066"/>
                  </a:cubicBezTo>
                  <a:lnTo>
                    <a:pt x="120186" y="589066"/>
                  </a:lnTo>
                  <a:cubicBezTo>
                    <a:pt x="88311" y="589066"/>
                    <a:pt x="57741" y="576403"/>
                    <a:pt x="35202" y="553864"/>
                  </a:cubicBezTo>
                  <a:cubicBezTo>
                    <a:pt x="12662" y="531325"/>
                    <a:pt x="0" y="500755"/>
                    <a:pt x="0" y="468880"/>
                  </a:cubicBezTo>
                  <a:lnTo>
                    <a:pt x="0" y="120186"/>
                  </a:lnTo>
                  <a:cubicBezTo>
                    <a:pt x="0" y="88311"/>
                    <a:pt x="12662" y="57741"/>
                    <a:pt x="35202" y="35202"/>
                  </a:cubicBezTo>
                  <a:cubicBezTo>
                    <a:pt x="57741" y="12662"/>
                    <a:pt x="88311" y="0"/>
                    <a:pt x="120186" y="0"/>
                  </a:cubicBezTo>
                  <a:close/>
                </a:path>
              </a:pathLst>
            </a:custGeom>
            <a:solidFill>
              <a:srgbClr val="FDFFED"/>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3359"/>
                </a:lnSpc>
              </a:pPr>
              <a:r>
                <a:rPr lang="en-US" sz="2399">
                  <a:solidFill>
                    <a:srgbClr val="06605A"/>
                  </a:solidFill>
                  <a:latin typeface="Montserrat Bold"/>
                </a:rPr>
                <a:t>University of Labour and Social Affairs</a:t>
              </a:r>
            </a:p>
            <a:p>
              <a:pPr algn="ctr">
                <a:lnSpc>
                  <a:spcPts val="3359"/>
                </a:lnSpc>
                <a:spcBef>
                  <a:spcPct val="0"/>
                </a:spcBef>
              </a:pPr>
              <a:r>
                <a:rPr lang="en-US" sz="2399">
                  <a:solidFill>
                    <a:srgbClr val="06605A"/>
                  </a:solidFill>
                  <a:latin typeface="Montserrat Bold"/>
                </a:rPr>
                <a:t>(Son Tay)</a:t>
              </a:r>
            </a:p>
          </p:txBody>
        </p:sp>
      </p:grpSp>
      <p:grpSp>
        <p:nvGrpSpPr>
          <p:cNvPr id="34" name="Group 34"/>
          <p:cNvGrpSpPr/>
          <p:nvPr/>
        </p:nvGrpSpPr>
        <p:grpSpPr>
          <a:xfrm>
            <a:off x="12779466" y="3951257"/>
            <a:ext cx="3922644" cy="1807159"/>
            <a:chOff x="0" y="0"/>
            <a:chExt cx="1033124" cy="475960"/>
          </a:xfrm>
        </p:grpSpPr>
        <p:sp>
          <p:nvSpPr>
            <p:cNvPr id="35" name="Freeform 35"/>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DFFED"/>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06605A"/>
                  </a:solidFill>
                  <a:latin typeface="Montserrat Bold"/>
                </a:rPr>
                <a:t>Thuongmai University</a:t>
              </a:r>
            </a:p>
            <a:p>
              <a:pPr algn="ctr">
                <a:lnSpc>
                  <a:spcPts val="3359"/>
                </a:lnSpc>
                <a:spcBef>
                  <a:spcPct val="0"/>
                </a:spcBef>
              </a:pPr>
              <a:endParaRPr lang="en-US" sz="2399">
                <a:solidFill>
                  <a:srgbClr val="06605A"/>
                </a:solidFill>
                <a:latin typeface="Montserrat Bold"/>
              </a:endParaRPr>
            </a:p>
          </p:txBody>
        </p:sp>
      </p:grpSp>
      <p:grpSp>
        <p:nvGrpSpPr>
          <p:cNvPr id="37" name="Group 37"/>
          <p:cNvGrpSpPr/>
          <p:nvPr/>
        </p:nvGrpSpPr>
        <p:grpSpPr>
          <a:xfrm>
            <a:off x="12870784" y="6622141"/>
            <a:ext cx="3922644" cy="1807159"/>
            <a:chOff x="0" y="0"/>
            <a:chExt cx="1033124" cy="475960"/>
          </a:xfrm>
        </p:grpSpPr>
        <p:sp>
          <p:nvSpPr>
            <p:cNvPr id="38" name="Freeform 38"/>
            <p:cNvSpPr/>
            <p:nvPr/>
          </p:nvSpPr>
          <p:spPr>
            <a:xfrm>
              <a:off x="0" y="0"/>
              <a:ext cx="1033124" cy="475960"/>
            </a:xfrm>
            <a:custGeom>
              <a:avLst/>
              <a:gdLst/>
              <a:ahLst/>
              <a:cxnLst/>
              <a:rect l="l" t="t" r="r" b="b"/>
              <a:pathLst>
                <a:path w="1033124" h="475960">
                  <a:moveTo>
                    <a:pt x="126313" y="0"/>
                  </a:moveTo>
                  <a:lnTo>
                    <a:pt x="906811" y="0"/>
                  </a:lnTo>
                  <a:cubicBezTo>
                    <a:pt x="976572" y="0"/>
                    <a:pt x="1033124" y="56552"/>
                    <a:pt x="1033124" y="126313"/>
                  </a:cubicBezTo>
                  <a:lnTo>
                    <a:pt x="1033124" y="349646"/>
                  </a:lnTo>
                  <a:cubicBezTo>
                    <a:pt x="1033124" y="419407"/>
                    <a:pt x="976572" y="475960"/>
                    <a:pt x="906811" y="475960"/>
                  </a:cubicBezTo>
                  <a:lnTo>
                    <a:pt x="126313" y="475960"/>
                  </a:lnTo>
                  <a:cubicBezTo>
                    <a:pt x="56552" y="475960"/>
                    <a:pt x="0" y="419407"/>
                    <a:pt x="0" y="349646"/>
                  </a:cubicBezTo>
                  <a:lnTo>
                    <a:pt x="0" y="126313"/>
                  </a:lnTo>
                  <a:cubicBezTo>
                    <a:pt x="0" y="56552"/>
                    <a:pt x="56552" y="0"/>
                    <a:pt x="126313" y="0"/>
                  </a:cubicBezTo>
                  <a:close/>
                </a:path>
              </a:pathLst>
            </a:custGeom>
            <a:solidFill>
              <a:srgbClr val="FDFFED"/>
            </a:solidFill>
          </p:spPr>
        </p:sp>
        <p:sp>
          <p:nvSpPr>
            <p:cNvPr id="39" name="TextBox 3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06605A"/>
                  </a:solidFill>
                  <a:latin typeface="Montserrat Bold"/>
                </a:rPr>
                <a:t>University of Industry</a:t>
              </a:r>
            </a:p>
            <a:p>
              <a:pPr algn="ctr">
                <a:lnSpc>
                  <a:spcPts val="3359"/>
                </a:lnSpc>
                <a:spcBef>
                  <a:spcPct val="0"/>
                </a:spcBef>
              </a:pPr>
              <a:endParaRPr lang="en-US" sz="2399">
                <a:solidFill>
                  <a:srgbClr val="06605A"/>
                </a:solidFill>
                <a:latin typeface="Montserrat Bold"/>
              </a:endParaRPr>
            </a:p>
          </p:txBody>
        </p:sp>
      </p:grpSp>
      <p:grpSp>
        <p:nvGrpSpPr>
          <p:cNvPr id="40" name="Group 40"/>
          <p:cNvGrpSpPr/>
          <p:nvPr/>
        </p:nvGrpSpPr>
        <p:grpSpPr>
          <a:xfrm>
            <a:off x="-1135171" y="-7043247"/>
            <a:ext cx="7361952" cy="1400419"/>
            <a:chOff x="0" y="0"/>
            <a:chExt cx="2344576" cy="445994"/>
          </a:xfrm>
        </p:grpSpPr>
        <p:sp>
          <p:nvSpPr>
            <p:cNvPr id="41" name="Freeform 41"/>
            <p:cNvSpPr/>
            <p:nvPr/>
          </p:nvSpPr>
          <p:spPr>
            <a:xfrm>
              <a:off x="0" y="0"/>
              <a:ext cx="2344576" cy="445994"/>
            </a:xfrm>
            <a:custGeom>
              <a:avLst/>
              <a:gdLst/>
              <a:ahLst/>
              <a:cxnLst/>
              <a:rect l="l" t="t" r="r" b="b"/>
              <a:pathLst>
                <a:path w="2344576" h="445994">
                  <a:moveTo>
                    <a:pt x="49426" y="0"/>
                  </a:moveTo>
                  <a:lnTo>
                    <a:pt x="2295150" y="0"/>
                  </a:lnTo>
                  <a:cubicBezTo>
                    <a:pt x="2322447" y="0"/>
                    <a:pt x="2344576" y="22129"/>
                    <a:pt x="2344576" y="49426"/>
                  </a:cubicBezTo>
                  <a:lnTo>
                    <a:pt x="2344576" y="396569"/>
                  </a:lnTo>
                  <a:cubicBezTo>
                    <a:pt x="2344576" y="423866"/>
                    <a:pt x="2322447" y="445994"/>
                    <a:pt x="2295150" y="445994"/>
                  </a:cubicBezTo>
                  <a:lnTo>
                    <a:pt x="49426" y="445994"/>
                  </a:lnTo>
                  <a:cubicBezTo>
                    <a:pt x="22129" y="445994"/>
                    <a:pt x="0" y="423866"/>
                    <a:pt x="0" y="396569"/>
                  </a:cubicBezTo>
                  <a:lnTo>
                    <a:pt x="0" y="49426"/>
                  </a:lnTo>
                  <a:cubicBezTo>
                    <a:pt x="0" y="22129"/>
                    <a:pt x="22129" y="0"/>
                    <a:pt x="49426" y="0"/>
                  </a:cubicBezTo>
                  <a:close/>
                </a:path>
              </a:pathLst>
            </a:custGeom>
            <a:solidFill>
              <a:srgbClr val="FFFDEC"/>
            </a:solidFill>
          </p:spPr>
        </p:sp>
        <p:sp>
          <p:nvSpPr>
            <p:cNvPr id="42" name="TextBox 4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43" name="Picture 4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798506" y="-5129102"/>
            <a:ext cx="10123370" cy="2859852"/>
          </a:xfrm>
          <a:prstGeom prst="rect">
            <a:avLst/>
          </a:prstGeom>
        </p:spPr>
      </p:pic>
      <p:pic>
        <p:nvPicPr>
          <p:cNvPr id="44" name="Picture 44"/>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2566984" y="-6925504"/>
            <a:ext cx="1164935" cy="1164935"/>
          </a:xfrm>
          <a:prstGeom prst="rect">
            <a:avLst/>
          </a:prstGeom>
        </p:spPr>
      </p:pic>
      <p:grpSp>
        <p:nvGrpSpPr>
          <p:cNvPr id="45" name="Group 45"/>
          <p:cNvGrpSpPr/>
          <p:nvPr/>
        </p:nvGrpSpPr>
        <p:grpSpPr>
          <a:xfrm>
            <a:off x="9040782" y="-6730559"/>
            <a:ext cx="6921234" cy="1206466"/>
            <a:chOff x="0" y="0"/>
            <a:chExt cx="1747389" cy="304594"/>
          </a:xfrm>
        </p:grpSpPr>
        <p:sp>
          <p:nvSpPr>
            <p:cNvPr id="46" name="Freeform 46"/>
            <p:cNvSpPr/>
            <p:nvPr/>
          </p:nvSpPr>
          <p:spPr>
            <a:xfrm>
              <a:off x="203200" y="-72135"/>
              <a:ext cx="1340989" cy="448864"/>
            </a:xfrm>
            <a:custGeom>
              <a:avLst/>
              <a:gdLst/>
              <a:ahLst/>
              <a:cxnLst/>
              <a:rect l="l" t="t" r="r" b="b"/>
              <a:pathLst>
                <a:path w="1340989" h="448864">
                  <a:moveTo>
                    <a:pt x="1340989" y="72135"/>
                  </a:moveTo>
                  <a:lnTo>
                    <a:pt x="1340989" y="72135"/>
                  </a:lnTo>
                  <a:cubicBezTo>
                    <a:pt x="1259321" y="0"/>
                    <a:pt x="1135293" y="5121"/>
                    <a:pt x="1059850" y="83743"/>
                  </a:cubicBezTo>
                  <a:cubicBezTo>
                    <a:pt x="984407" y="162365"/>
                    <a:pt x="984407" y="286499"/>
                    <a:pt x="1059850" y="365121"/>
                  </a:cubicBezTo>
                  <a:cubicBezTo>
                    <a:pt x="1135293" y="443743"/>
                    <a:pt x="1259321" y="448864"/>
                    <a:pt x="1340989" y="376729"/>
                  </a:cubicBezTo>
                  <a:lnTo>
                    <a:pt x="0" y="376729"/>
                  </a:lnTo>
                  <a:cubicBezTo>
                    <a:pt x="81667" y="448864"/>
                    <a:pt x="205696" y="443743"/>
                    <a:pt x="281139" y="365121"/>
                  </a:cubicBezTo>
                  <a:cubicBezTo>
                    <a:pt x="356582" y="286499"/>
                    <a:pt x="356582" y="162365"/>
                    <a:pt x="281139" y="83743"/>
                  </a:cubicBezTo>
                  <a:cubicBezTo>
                    <a:pt x="205696" y="5121"/>
                    <a:pt x="81667" y="0"/>
                    <a:pt x="0" y="72135"/>
                  </a:cubicBezTo>
                  <a:close/>
                </a:path>
              </a:pathLst>
            </a:custGeom>
            <a:solidFill>
              <a:srgbClr val="AED69D"/>
            </a:solidFill>
          </p:spPr>
        </p:sp>
        <p:sp>
          <p:nvSpPr>
            <p:cNvPr id="47" name="TextBox 47"/>
            <p:cNvSpPr txBox="1"/>
            <p:nvPr/>
          </p:nvSpPr>
          <p:spPr>
            <a:xfrm>
              <a:off x="0" y="-47625"/>
              <a:ext cx="812800" cy="454025"/>
            </a:xfrm>
            <a:prstGeom prst="rect">
              <a:avLst/>
            </a:prstGeom>
          </p:spPr>
          <p:txBody>
            <a:bodyPr lIns="50800" tIns="50800" rIns="50800" bIns="50800" rtlCol="0" anchor="ctr"/>
            <a:lstStyle/>
            <a:p>
              <a:pPr algn="ctr">
                <a:lnSpc>
                  <a:spcPts val="3919"/>
                </a:lnSpc>
              </a:pPr>
              <a:r>
                <a:rPr lang="en-US" sz="2799">
                  <a:solidFill>
                    <a:srgbClr val="FEFAED"/>
                  </a:solidFill>
                  <a:latin typeface="Montserrat"/>
                </a:rPr>
                <a:t> </a:t>
              </a:r>
            </a:p>
          </p:txBody>
        </p:sp>
      </p:grpSp>
      <p:sp>
        <p:nvSpPr>
          <p:cNvPr id="48" name="TextBox 48"/>
          <p:cNvSpPr txBox="1"/>
          <p:nvPr/>
        </p:nvSpPr>
        <p:spPr>
          <a:xfrm>
            <a:off x="138518" y="-6941112"/>
            <a:ext cx="5445155" cy="1062801"/>
          </a:xfrm>
          <a:prstGeom prst="rect">
            <a:avLst/>
          </a:prstGeom>
        </p:spPr>
        <p:txBody>
          <a:bodyPr lIns="0" tIns="0" rIns="0" bIns="0" rtlCol="0" anchor="t">
            <a:spAutoFit/>
          </a:bodyPr>
          <a:lstStyle/>
          <a:p>
            <a:pPr algn="r">
              <a:lnSpc>
                <a:spcPts val="8620"/>
              </a:lnSpc>
              <a:spcBef>
                <a:spcPct val="0"/>
              </a:spcBef>
            </a:pPr>
            <a:r>
              <a:rPr lang="en-US" sz="6157">
                <a:solidFill>
                  <a:srgbClr val="077341"/>
                </a:solidFill>
                <a:latin typeface="Montserrat Classic Bold"/>
              </a:rPr>
              <a:t>GROUP CHAT</a:t>
            </a:r>
          </a:p>
        </p:txBody>
      </p:sp>
      <p:sp>
        <p:nvSpPr>
          <p:cNvPr id="49" name="TextBox 49"/>
          <p:cNvSpPr txBox="1"/>
          <p:nvPr/>
        </p:nvSpPr>
        <p:spPr>
          <a:xfrm>
            <a:off x="138518" y="-4657964"/>
            <a:ext cx="6566030" cy="2280456"/>
          </a:xfrm>
          <a:prstGeom prst="rect">
            <a:avLst/>
          </a:prstGeom>
        </p:spPr>
        <p:txBody>
          <a:bodyPr lIns="0" tIns="0" rIns="0" bIns="0" rtlCol="0" anchor="t">
            <a:spAutoFit/>
          </a:bodyPr>
          <a:lstStyle/>
          <a:p>
            <a:pPr>
              <a:lnSpc>
                <a:spcPts val="3089"/>
              </a:lnSpc>
            </a:pPr>
            <a:r>
              <a:rPr lang="en-US" sz="2206">
                <a:solidFill>
                  <a:srgbClr val="06605A"/>
                </a:solidFill>
                <a:latin typeface="Montserrat Classic"/>
              </a:rPr>
              <a:t>After finishing the test results and learning about the industry group, users may join chat groups of individuals in the same industry, exchanging information and meeting new connections. </a:t>
            </a:r>
          </a:p>
          <a:p>
            <a:pPr>
              <a:lnSpc>
                <a:spcPts val="2772"/>
              </a:lnSpc>
              <a:spcBef>
                <a:spcPct val="0"/>
              </a:spcBef>
            </a:pPr>
            <a:endParaRPr lang="en-US" sz="2206">
              <a:solidFill>
                <a:srgbClr val="06605A"/>
              </a:solidFill>
              <a:latin typeface="Montserrat Classic"/>
            </a:endParaRPr>
          </a:p>
        </p:txBody>
      </p:sp>
      <p:sp>
        <p:nvSpPr>
          <p:cNvPr id="50" name="TextBox 50"/>
          <p:cNvSpPr txBox="1"/>
          <p:nvPr/>
        </p:nvSpPr>
        <p:spPr>
          <a:xfrm>
            <a:off x="6986601" y="-1248432"/>
            <a:ext cx="4684990" cy="1081303"/>
          </a:xfrm>
          <a:prstGeom prst="rect">
            <a:avLst/>
          </a:prstGeom>
        </p:spPr>
        <p:txBody>
          <a:bodyPr lIns="0" tIns="0" rIns="0" bIns="0" rtlCol="0" anchor="t">
            <a:spAutoFit/>
          </a:bodyPr>
          <a:lstStyle/>
          <a:p>
            <a:pPr>
              <a:lnSpc>
                <a:spcPts val="2875"/>
              </a:lnSpc>
              <a:spcBef>
                <a:spcPct val="0"/>
              </a:spcBef>
            </a:pPr>
            <a:r>
              <a:rPr lang="en-US" sz="2054">
                <a:solidFill>
                  <a:srgbClr val="06605A"/>
                </a:solidFill>
                <a:latin typeface="Montserrat Classic"/>
              </a:rPr>
              <a:t>Our website will propose a few appropriate courses here so that groups of users may learn together.</a:t>
            </a:r>
          </a:p>
        </p:txBody>
      </p:sp>
      <p:sp>
        <p:nvSpPr>
          <p:cNvPr id="51" name="TextBox 51"/>
          <p:cNvSpPr txBox="1"/>
          <p:nvPr/>
        </p:nvSpPr>
        <p:spPr>
          <a:xfrm>
            <a:off x="2263179" y="-6397470"/>
            <a:ext cx="11780528" cy="519158"/>
          </a:xfrm>
          <a:prstGeom prst="rect">
            <a:avLst/>
          </a:prstGeom>
        </p:spPr>
        <p:txBody>
          <a:bodyPr lIns="0" tIns="0" rIns="0" bIns="0" rtlCol="0" anchor="t">
            <a:spAutoFit/>
          </a:bodyPr>
          <a:lstStyle/>
          <a:p>
            <a:pPr algn="r">
              <a:lnSpc>
                <a:spcPts val="4120"/>
              </a:lnSpc>
              <a:spcBef>
                <a:spcPct val="0"/>
              </a:spcBef>
            </a:pPr>
            <a:r>
              <a:rPr lang="en-US" sz="2943">
                <a:solidFill>
                  <a:srgbClr val="14263C"/>
                </a:solidFill>
                <a:latin typeface="Studly Bold"/>
              </a:rPr>
              <a:t>Human Resouces </a:t>
            </a:r>
          </a:p>
        </p:txBody>
      </p:sp>
      <p:sp>
        <p:nvSpPr>
          <p:cNvPr id="52" name="TextBox 52"/>
          <p:cNvSpPr txBox="1"/>
          <p:nvPr/>
        </p:nvSpPr>
        <p:spPr>
          <a:xfrm>
            <a:off x="10938996" y="-4142969"/>
            <a:ext cx="13437687" cy="713550"/>
          </a:xfrm>
          <a:prstGeom prst="rect">
            <a:avLst/>
          </a:prstGeom>
        </p:spPr>
        <p:txBody>
          <a:bodyPr lIns="0" tIns="0" rIns="0" bIns="0" rtlCol="0" anchor="t">
            <a:spAutoFit/>
          </a:bodyPr>
          <a:lstStyle/>
          <a:p>
            <a:pPr algn="r">
              <a:lnSpc>
                <a:spcPts val="5820"/>
              </a:lnSpc>
              <a:spcBef>
                <a:spcPct val="0"/>
              </a:spcBef>
            </a:pPr>
            <a:r>
              <a:rPr lang="en-US" sz="4157">
                <a:solidFill>
                  <a:srgbClr val="467010"/>
                </a:solidFill>
                <a:latin typeface="Montserrat Classic Bold"/>
              </a:rPr>
              <a:t>Media and Communication </a:t>
            </a:r>
          </a:p>
        </p:txBody>
      </p:sp>
      <p:pic>
        <p:nvPicPr>
          <p:cNvPr id="53" name="Picture 53"/>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728923" y="-4337084"/>
            <a:ext cx="1187505" cy="1187505"/>
          </a:xfrm>
          <a:prstGeom prst="rect">
            <a:avLst/>
          </a:prstGeom>
        </p:spPr>
      </p:pic>
      <p:pic>
        <p:nvPicPr>
          <p:cNvPr id="54" name="Picture 54"/>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6031068" y="-1354544"/>
            <a:ext cx="955533" cy="955533"/>
          </a:xfrm>
          <a:prstGeom prst="rect">
            <a:avLst/>
          </a:prstGeom>
        </p:spPr>
      </p:pic>
      <p:pic>
        <p:nvPicPr>
          <p:cNvPr id="55" name="Picture 55"/>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b="17256"/>
          <a:stretch>
            <a:fillRect/>
          </a:stretch>
        </p:blipFill>
        <p:spPr>
          <a:xfrm>
            <a:off x="6110806" y="-1354544"/>
            <a:ext cx="672000" cy="878789"/>
          </a:xfrm>
          <a:prstGeom prst="rect">
            <a:avLst/>
          </a:prstGeom>
        </p:spPr>
      </p:pic>
      <p:pic>
        <p:nvPicPr>
          <p:cNvPr id="56" name="Picture 56"/>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b="25193"/>
          <a:stretch>
            <a:fillRect/>
          </a:stretch>
        </p:blipFill>
        <p:spPr>
          <a:xfrm>
            <a:off x="-1559434" y="-4244934"/>
            <a:ext cx="848526" cy="10032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5571" b="36624"/>
          <a:stretch>
            <a:fillRect/>
          </a:stretch>
        </p:blipFill>
        <p:spPr>
          <a:xfrm>
            <a:off x="-669311" y="-381071"/>
            <a:ext cx="20361031" cy="649702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grpSp>
        <p:nvGrpSpPr>
          <p:cNvPr id="4" name="Group 4"/>
          <p:cNvGrpSpPr/>
          <p:nvPr/>
        </p:nvGrpSpPr>
        <p:grpSpPr>
          <a:xfrm>
            <a:off x="4117865" y="634614"/>
            <a:ext cx="10052271" cy="788171"/>
            <a:chOff x="0" y="0"/>
            <a:chExt cx="2647512" cy="207584"/>
          </a:xfrm>
        </p:grpSpPr>
        <p:sp>
          <p:nvSpPr>
            <p:cNvPr id="5" name="Freeform 5"/>
            <p:cNvSpPr/>
            <p:nvPr/>
          </p:nvSpPr>
          <p:spPr>
            <a:xfrm>
              <a:off x="0" y="0"/>
              <a:ext cx="2647512" cy="207584"/>
            </a:xfrm>
            <a:custGeom>
              <a:avLst/>
              <a:gdLst/>
              <a:ahLst/>
              <a:cxnLst/>
              <a:rect l="l" t="t" r="r" b="b"/>
              <a:pathLst>
                <a:path w="2647512" h="207584">
                  <a:moveTo>
                    <a:pt x="49291" y="0"/>
                  </a:moveTo>
                  <a:lnTo>
                    <a:pt x="2598221" y="0"/>
                  </a:lnTo>
                  <a:cubicBezTo>
                    <a:pt x="2611294" y="0"/>
                    <a:pt x="2623831" y="5193"/>
                    <a:pt x="2633075" y="14437"/>
                  </a:cubicBezTo>
                  <a:cubicBezTo>
                    <a:pt x="2642319" y="23681"/>
                    <a:pt x="2647512" y="36218"/>
                    <a:pt x="2647512" y="49291"/>
                  </a:cubicBezTo>
                  <a:lnTo>
                    <a:pt x="2647512" y="158294"/>
                  </a:lnTo>
                  <a:cubicBezTo>
                    <a:pt x="2647512" y="171366"/>
                    <a:pt x="2642319" y="183904"/>
                    <a:pt x="2633075" y="193147"/>
                  </a:cubicBezTo>
                  <a:cubicBezTo>
                    <a:pt x="2623831" y="202391"/>
                    <a:pt x="2611294" y="207584"/>
                    <a:pt x="2598221" y="207584"/>
                  </a:cubicBezTo>
                  <a:lnTo>
                    <a:pt x="49291" y="207584"/>
                  </a:lnTo>
                  <a:cubicBezTo>
                    <a:pt x="36218" y="207584"/>
                    <a:pt x="23681" y="202391"/>
                    <a:pt x="14437" y="193147"/>
                  </a:cubicBezTo>
                  <a:cubicBezTo>
                    <a:pt x="5193" y="183904"/>
                    <a:pt x="0" y="171366"/>
                    <a:pt x="0" y="158294"/>
                  </a:cubicBezTo>
                  <a:lnTo>
                    <a:pt x="0" y="49291"/>
                  </a:lnTo>
                  <a:cubicBezTo>
                    <a:pt x="0" y="36218"/>
                    <a:pt x="5193" y="23681"/>
                    <a:pt x="14437" y="14437"/>
                  </a:cubicBezTo>
                  <a:cubicBezTo>
                    <a:pt x="23681" y="5193"/>
                    <a:pt x="36218" y="0"/>
                    <a:pt x="49291" y="0"/>
                  </a:cubicBezTo>
                  <a:close/>
                </a:path>
              </a:pathLst>
            </a:custGeom>
            <a:solidFill>
              <a:srgbClr val="EDFFD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32620E"/>
                  </a:solidFill>
                  <a:latin typeface="Open Sans Light Bold"/>
                </a:rPr>
                <a:t>Review your school and major</a:t>
              </a: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5016761"/>
            <a:ext cx="19332946" cy="1300580"/>
          </a:xfrm>
          <a:prstGeom prst="rect">
            <a:avLst/>
          </a:prstGeom>
        </p:spPr>
      </p:pic>
      <p:pic>
        <p:nvPicPr>
          <p:cNvPr id="8" name="Picture 8"/>
          <p:cNvPicPr>
            <a:picLocks noChangeAspect="1"/>
          </p:cNvPicPr>
          <p:nvPr/>
        </p:nvPicPr>
        <p:blipFill>
          <a:blip r:embed="rId8"/>
          <a:srcRect/>
          <a:stretch>
            <a:fillRect/>
          </a:stretch>
        </p:blipFill>
        <p:spPr>
          <a:xfrm>
            <a:off x="13679571" y="2468703"/>
            <a:ext cx="2305069" cy="1141009"/>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34770" y="6155416"/>
            <a:ext cx="19557541" cy="7609661"/>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305069" y="4620758"/>
            <a:ext cx="1142541" cy="2020571"/>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984640" y="6610292"/>
            <a:ext cx="866711" cy="1532769"/>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702110" y="4864659"/>
            <a:ext cx="866711" cy="1532769"/>
          </a:xfrm>
          <a:prstGeom prst="rect">
            <a:avLst/>
          </a:prstGeom>
        </p:spPr>
      </p:pic>
      <p:sp>
        <p:nvSpPr>
          <p:cNvPr id="13" name="TextBox 13"/>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Architect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INTJ-A / INTJ-T</a:t>
            </a:r>
          </a:p>
        </p:txBody>
      </p:sp>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82450" y="6115949"/>
            <a:ext cx="1142541" cy="2020571"/>
          </a:xfrm>
          <a:prstGeom prst="rect">
            <a:avLst/>
          </a:prstGeom>
        </p:spPr>
      </p:pic>
      <p:grpSp>
        <p:nvGrpSpPr>
          <p:cNvPr id="15" name="Group 15"/>
          <p:cNvGrpSpPr/>
          <p:nvPr/>
        </p:nvGrpSpPr>
        <p:grpSpPr>
          <a:xfrm>
            <a:off x="1028700" y="2135628"/>
            <a:ext cx="6827667" cy="1425712"/>
            <a:chOff x="0" y="0"/>
            <a:chExt cx="1798233" cy="375496"/>
          </a:xfrm>
        </p:grpSpPr>
        <p:sp>
          <p:nvSpPr>
            <p:cNvPr id="16" name="Freeform 16"/>
            <p:cNvSpPr/>
            <p:nvPr/>
          </p:nvSpPr>
          <p:spPr>
            <a:xfrm>
              <a:off x="0" y="0"/>
              <a:ext cx="1798233" cy="375496"/>
            </a:xfrm>
            <a:custGeom>
              <a:avLst/>
              <a:gdLst/>
              <a:ahLst/>
              <a:cxnLst/>
              <a:rect l="l" t="t" r="r" b="b"/>
              <a:pathLst>
                <a:path w="1798233" h="375496">
                  <a:moveTo>
                    <a:pt x="72570" y="0"/>
                  </a:moveTo>
                  <a:lnTo>
                    <a:pt x="1725663" y="0"/>
                  </a:lnTo>
                  <a:cubicBezTo>
                    <a:pt x="1744910" y="0"/>
                    <a:pt x="1763369" y="7646"/>
                    <a:pt x="1776978" y="21255"/>
                  </a:cubicBezTo>
                  <a:cubicBezTo>
                    <a:pt x="1790588" y="34865"/>
                    <a:pt x="1798233" y="53323"/>
                    <a:pt x="1798233" y="72570"/>
                  </a:cubicBezTo>
                  <a:lnTo>
                    <a:pt x="1798233" y="302926"/>
                  </a:lnTo>
                  <a:cubicBezTo>
                    <a:pt x="1798233" y="322173"/>
                    <a:pt x="1790588" y="340631"/>
                    <a:pt x="1776978" y="354241"/>
                  </a:cubicBezTo>
                  <a:cubicBezTo>
                    <a:pt x="1763369" y="367850"/>
                    <a:pt x="1744910" y="375496"/>
                    <a:pt x="1725663" y="375496"/>
                  </a:cubicBezTo>
                  <a:lnTo>
                    <a:pt x="72570" y="375496"/>
                  </a:lnTo>
                  <a:cubicBezTo>
                    <a:pt x="53323" y="375496"/>
                    <a:pt x="34865" y="367850"/>
                    <a:pt x="21255" y="354241"/>
                  </a:cubicBezTo>
                  <a:cubicBezTo>
                    <a:pt x="7646" y="340631"/>
                    <a:pt x="0" y="322173"/>
                    <a:pt x="0" y="302926"/>
                  </a:cubicBezTo>
                  <a:lnTo>
                    <a:pt x="0" y="72570"/>
                  </a:lnTo>
                  <a:cubicBezTo>
                    <a:pt x="0" y="53323"/>
                    <a:pt x="7646" y="34865"/>
                    <a:pt x="21255" y="21255"/>
                  </a:cubicBezTo>
                  <a:cubicBezTo>
                    <a:pt x="34865" y="7646"/>
                    <a:pt x="53323" y="0"/>
                    <a:pt x="72570" y="0"/>
                  </a:cubicBezTo>
                  <a:close/>
                </a:path>
              </a:pathLst>
            </a:custGeom>
            <a:solidFill>
              <a:srgbClr val="7CB69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359"/>
                </a:lnSpc>
              </a:pPr>
              <a:endParaRPr/>
            </a:p>
            <a:p>
              <a:pPr algn="ctr">
                <a:lnSpc>
                  <a:spcPts val="3359"/>
                </a:lnSpc>
              </a:pPr>
              <a:r>
                <a:rPr lang="en-US" sz="2399">
                  <a:solidFill>
                    <a:srgbClr val="FFFDEC"/>
                  </a:solidFill>
                  <a:latin typeface="Montserrat"/>
                </a:rPr>
                <a:t>National Economics University</a:t>
              </a:r>
            </a:p>
            <a:p>
              <a:pPr algn="ctr">
                <a:lnSpc>
                  <a:spcPts val="3359"/>
                </a:lnSpc>
                <a:spcBef>
                  <a:spcPct val="0"/>
                </a:spcBef>
              </a:pPr>
              <a:endParaRPr lang="en-US" sz="2399">
                <a:solidFill>
                  <a:srgbClr val="FFFDEC"/>
                </a:solidFill>
                <a:latin typeface="Montserrat"/>
              </a:endParaRPr>
            </a:p>
          </p:txBody>
        </p:sp>
      </p:grpSp>
      <p:grpSp>
        <p:nvGrpSpPr>
          <p:cNvPr id="18" name="Group 18"/>
          <p:cNvGrpSpPr/>
          <p:nvPr/>
        </p:nvGrpSpPr>
        <p:grpSpPr>
          <a:xfrm>
            <a:off x="9144000" y="1855670"/>
            <a:ext cx="7762982" cy="1985630"/>
            <a:chOff x="0" y="0"/>
            <a:chExt cx="2044571" cy="522964"/>
          </a:xfrm>
        </p:grpSpPr>
        <p:sp>
          <p:nvSpPr>
            <p:cNvPr id="19" name="Freeform 19"/>
            <p:cNvSpPr/>
            <p:nvPr/>
          </p:nvSpPr>
          <p:spPr>
            <a:xfrm>
              <a:off x="0" y="0"/>
              <a:ext cx="2044571" cy="522964"/>
            </a:xfrm>
            <a:custGeom>
              <a:avLst/>
              <a:gdLst/>
              <a:ahLst/>
              <a:cxnLst/>
              <a:rect l="l" t="t" r="r" b="b"/>
              <a:pathLst>
                <a:path w="2044571" h="522964">
                  <a:moveTo>
                    <a:pt x="63826" y="0"/>
                  </a:moveTo>
                  <a:lnTo>
                    <a:pt x="1980745" y="0"/>
                  </a:lnTo>
                  <a:cubicBezTo>
                    <a:pt x="2015995" y="0"/>
                    <a:pt x="2044571" y="28576"/>
                    <a:pt x="2044571" y="63826"/>
                  </a:cubicBezTo>
                  <a:lnTo>
                    <a:pt x="2044571" y="459138"/>
                  </a:lnTo>
                  <a:cubicBezTo>
                    <a:pt x="2044571" y="494388"/>
                    <a:pt x="2015995" y="522964"/>
                    <a:pt x="1980745" y="522964"/>
                  </a:cubicBezTo>
                  <a:lnTo>
                    <a:pt x="63826" y="522964"/>
                  </a:lnTo>
                  <a:cubicBezTo>
                    <a:pt x="28576" y="522964"/>
                    <a:pt x="0" y="494388"/>
                    <a:pt x="0" y="459138"/>
                  </a:cubicBezTo>
                  <a:lnTo>
                    <a:pt x="0" y="63826"/>
                  </a:lnTo>
                  <a:cubicBezTo>
                    <a:pt x="0" y="28576"/>
                    <a:pt x="28576" y="0"/>
                    <a:pt x="63826" y="0"/>
                  </a:cubicBezTo>
                  <a:close/>
                </a:path>
              </a:pathLst>
            </a:custGeom>
            <a:solidFill>
              <a:srgbClr val="FFFDEC"/>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59"/>
                </a:lnSpc>
              </a:pPr>
              <a:r>
                <a:rPr lang="en-US" sz="2399">
                  <a:solidFill>
                    <a:srgbClr val="06605A"/>
                  </a:solidFill>
                  <a:latin typeface="Montserrat"/>
                </a:rPr>
                <a:t>Rating:</a:t>
              </a:r>
            </a:p>
            <a:p>
              <a:pPr algn="ctr">
                <a:lnSpc>
                  <a:spcPts val="3359"/>
                </a:lnSpc>
              </a:pPr>
              <a:endParaRPr lang="en-US" sz="2399">
                <a:solidFill>
                  <a:srgbClr val="06605A"/>
                </a:solidFill>
                <a:latin typeface="Montserrat"/>
              </a:endParaRPr>
            </a:p>
            <a:p>
              <a:pPr algn="ctr">
                <a:lnSpc>
                  <a:spcPts val="3359"/>
                </a:lnSpc>
                <a:spcBef>
                  <a:spcPct val="0"/>
                </a:spcBef>
              </a:pPr>
              <a:endParaRPr lang="en-US" sz="2399">
                <a:solidFill>
                  <a:srgbClr val="06605A"/>
                </a:solidFill>
                <a:latin typeface="Montserrat"/>
              </a:endParaRPr>
            </a:p>
          </p:txBody>
        </p:sp>
      </p:grpSp>
      <p:grpSp>
        <p:nvGrpSpPr>
          <p:cNvPr id="21" name="Group 21"/>
          <p:cNvGrpSpPr/>
          <p:nvPr/>
        </p:nvGrpSpPr>
        <p:grpSpPr>
          <a:xfrm>
            <a:off x="717139" y="4775609"/>
            <a:ext cx="7762982" cy="3158580"/>
            <a:chOff x="0" y="0"/>
            <a:chExt cx="2044571" cy="831889"/>
          </a:xfrm>
        </p:grpSpPr>
        <p:sp>
          <p:nvSpPr>
            <p:cNvPr id="22" name="Freeform 22"/>
            <p:cNvSpPr/>
            <p:nvPr/>
          </p:nvSpPr>
          <p:spPr>
            <a:xfrm>
              <a:off x="0" y="0"/>
              <a:ext cx="2044571" cy="831889"/>
            </a:xfrm>
            <a:custGeom>
              <a:avLst/>
              <a:gdLst/>
              <a:ahLst/>
              <a:cxnLst/>
              <a:rect l="l" t="t" r="r" b="b"/>
              <a:pathLst>
                <a:path w="2044571" h="831889">
                  <a:moveTo>
                    <a:pt x="63826" y="0"/>
                  </a:moveTo>
                  <a:lnTo>
                    <a:pt x="1980745" y="0"/>
                  </a:lnTo>
                  <a:cubicBezTo>
                    <a:pt x="2015995" y="0"/>
                    <a:pt x="2044571" y="28576"/>
                    <a:pt x="2044571" y="63826"/>
                  </a:cubicBezTo>
                  <a:lnTo>
                    <a:pt x="2044571" y="768063"/>
                  </a:lnTo>
                  <a:cubicBezTo>
                    <a:pt x="2044571" y="803313"/>
                    <a:pt x="2015995" y="831889"/>
                    <a:pt x="1980745" y="831889"/>
                  </a:cubicBezTo>
                  <a:lnTo>
                    <a:pt x="63826" y="831889"/>
                  </a:lnTo>
                  <a:cubicBezTo>
                    <a:pt x="28576" y="831889"/>
                    <a:pt x="0" y="803313"/>
                    <a:pt x="0" y="768063"/>
                  </a:cubicBezTo>
                  <a:lnTo>
                    <a:pt x="0" y="63826"/>
                  </a:lnTo>
                  <a:cubicBezTo>
                    <a:pt x="0" y="28576"/>
                    <a:pt x="28576" y="0"/>
                    <a:pt x="63826" y="0"/>
                  </a:cubicBezTo>
                  <a:close/>
                </a:path>
              </a:pathLst>
            </a:custGeom>
            <a:solidFill>
              <a:srgbClr val="FDFFE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pic>
        <p:nvPicPr>
          <p:cNvPr id="24" name="Picture 2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186831" y="4997711"/>
            <a:ext cx="1118238" cy="1118238"/>
          </a:xfrm>
          <a:prstGeom prst="rect">
            <a:avLst/>
          </a:prstGeom>
        </p:spPr>
      </p:pic>
      <p:grpSp>
        <p:nvGrpSpPr>
          <p:cNvPr id="25" name="Group 25"/>
          <p:cNvGrpSpPr/>
          <p:nvPr/>
        </p:nvGrpSpPr>
        <p:grpSpPr>
          <a:xfrm>
            <a:off x="9289746" y="4510475"/>
            <a:ext cx="7762982" cy="1989301"/>
            <a:chOff x="0" y="0"/>
            <a:chExt cx="2044571" cy="523931"/>
          </a:xfrm>
        </p:grpSpPr>
        <p:sp>
          <p:nvSpPr>
            <p:cNvPr id="26" name="Freeform 26"/>
            <p:cNvSpPr/>
            <p:nvPr/>
          </p:nvSpPr>
          <p:spPr>
            <a:xfrm>
              <a:off x="0" y="0"/>
              <a:ext cx="2044571" cy="523931"/>
            </a:xfrm>
            <a:custGeom>
              <a:avLst/>
              <a:gdLst/>
              <a:ahLst/>
              <a:cxnLst/>
              <a:rect l="l" t="t" r="r" b="b"/>
              <a:pathLst>
                <a:path w="2044571" h="523931">
                  <a:moveTo>
                    <a:pt x="63826" y="0"/>
                  </a:moveTo>
                  <a:lnTo>
                    <a:pt x="1980745" y="0"/>
                  </a:lnTo>
                  <a:cubicBezTo>
                    <a:pt x="2015995" y="0"/>
                    <a:pt x="2044571" y="28576"/>
                    <a:pt x="2044571" y="63826"/>
                  </a:cubicBezTo>
                  <a:lnTo>
                    <a:pt x="2044571" y="460105"/>
                  </a:lnTo>
                  <a:cubicBezTo>
                    <a:pt x="2044571" y="495355"/>
                    <a:pt x="2015995" y="523931"/>
                    <a:pt x="1980745" y="523931"/>
                  </a:cubicBezTo>
                  <a:lnTo>
                    <a:pt x="63826" y="523931"/>
                  </a:lnTo>
                  <a:cubicBezTo>
                    <a:pt x="28576" y="523931"/>
                    <a:pt x="0" y="495355"/>
                    <a:pt x="0" y="460105"/>
                  </a:cubicBezTo>
                  <a:lnTo>
                    <a:pt x="0" y="63826"/>
                  </a:lnTo>
                  <a:cubicBezTo>
                    <a:pt x="0" y="28576"/>
                    <a:pt x="28576" y="0"/>
                    <a:pt x="63826" y="0"/>
                  </a:cubicBezTo>
                  <a:close/>
                </a:path>
              </a:pathLst>
            </a:custGeom>
            <a:solidFill>
              <a:srgbClr val="FDFFED"/>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28" name="Group 28"/>
          <p:cNvGrpSpPr/>
          <p:nvPr/>
        </p:nvGrpSpPr>
        <p:grpSpPr>
          <a:xfrm>
            <a:off x="9372483" y="7268999"/>
            <a:ext cx="7762982" cy="1989301"/>
            <a:chOff x="0" y="0"/>
            <a:chExt cx="2044571" cy="523931"/>
          </a:xfrm>
        </p:grpSpPr>
        <p:sp>
          <p:nvSpPr>
            <p:cNvPr id="29" name="Freeform 29"/>
            <p:cNvSpPr/>
            <p:nvPr/>
          </p:nvSpPr>
          <p:spPr>
            <a:xfrm>
              <a:off x="0" y="0"/>
              <a:ext cx="2044571" cy="523931"/>
            </a:xfrm>
            <a:custGeom>
              <a:avLst/>
              <a:gdLst/>
              <a:ahLst/>
              <a:cxnLst/>
              <a:rect l="l" t="t" r="r" b="b"/>
              <a:pathLst>
                <a:path w="2044571" h="523931">
                  <a:moveTo>
                    <a:pt x="63826" y="0"/>
                  </a:moveTo>
                  <a:lnTo>
                    <a:pt x="1980745" y="0"/>
                  </a:lnTo>
                  <a:cubicBezTo>
                    <a:pt x="2015995" y="0"/>
                    <a:pt x="2044571" y="28576"/>
                    <a:pt x="2044571" y="63826"/>
                  </a:cubicBezTo>
                  <a:lnTo>
                    <a:pt x="2044571" y="460105"/>
                  </a:lnTo>
                  <a:cubicBezTo>
                    <a:pt x="2044571" y="495355"/>
                    <a:pt x="2015995" y="523931"/>
                    <a:pt x="1980745" y="523931"/>
                  </a:cubicBezTo>
                  <a:lnTo>
                    <a:pt x="63826" y="523931"/>
                  </a:lnTo>
                  <a:cubicBezTo>
                    <a:pt x="28576" y="523931"/>
                    <a:pt x="0" y="495355"/>
                    <a:pt x="0" y="460105"/>
                  </a:cubicBezTo>
                  <a:lnTo>
                    <a:pt x="0" y="63826"/>
                  </a:lnTo>
                  <a:cubicBezTo>
                    <a:pt x="0" y="28576"/>
                    <a:pt x="28576" y="0"/>
                    <a:pt x="63826" y="0"/>
                  </a:cubicBezTo>
                  <a:close/>
                </a:path>
              </a:pathLst>
            </a:custGeom>
            <a:solidFill>
              <a:srgbClr val="FDFFE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31" name="Group 31"/>
          <p:cNvGrpSpPr/>
          <p:nvPr/>
        </p:nvGrpSpPr>
        <p:grpSpPr>
          <a:xfrm>
            <a:off x="717139" y="8172314"/>
            <a:ext cx="7762982" cy="1430555"/>
            <a:chOff x="0" y="0"/>
            <a:chExt cx="2044571" cy="376772"/>
          </a:xfrm>
        </p:grpSpPr>
        <p:sp>
          <p:nvSpPr>
            <p:cNvPr id="32" name="Freeform 32"/>
            <p:cNvSpPr/>
            <p:nvPr/>
          </p:nvSpPr>
          <p:spPr>
            <a:xfrm>
              <a:off x="0" y="0"/>
              <a:ext cx="2044571" cy="376772"/>
            </a:xfrm>
            <a:custGeom>
              <a:avLst/>
              <a:gdLst/>
              <a:ahLst/>
              <a:cxnLst/>
              <a:rect l="l" t="t" r="r" b="b"/>
              <a:pathLst>
                <a:path w="2044571" h="376772">
                  <a:moveTo>
                    <a:pt x="63826" y="0"/>
                  </a:moveTo>
                  <a:lnTo>
                    <a:pt x="1980745" y="0"/>
                  </a:lnTo>
                  <a:cubicBezTo>
                    <a:pt x="2015995" y="0"/>
                    <a:pt x="2044571" y="28576"/>
                    <a:pt x="2044571" y="63826"/>
                  </a:cubicBezTo>
                  <a:lnTo>
                    <a:pt x="2044571" y="312945"/>
                  </a:lnTo>
                  <a:cubicBezTo>
                    <a:pt x="2044571" y="348196"/>
                    <a:pt x="2015995" y="376772"/>
                    <a:pt x="1980745" y="376772"/>
                  </a:cubicBezTo>
                  <a:lnTo>
                    <a:pt x="63826" y="376772"/>
                  </a:lnTo>
                  <a:cubicBezTo>
                    <a:pt x="28576" y="376772"/>
                    <a:pt x="0" y="348196"/>
                    <a:pt x="0" y="312945"/>
                  </a:cubicBezTo>
                  <a:lnTo>
                    <a:pt x="0" y="63826"/>
                  </a:lnTo>
                  <a:cubicBezTo>
                    <a:pt x="0" y="28576"/>
                    <a:pt x="28576" y="0"/>
                    <a:pt x="63826" y="0"/>
                  </a:cubicBezTo>
                  <a:close/>
                </a:path>
              </a:pathLst>
            </a:custGeom>
            <a:solidFill>
              <a:srgbClr val="FDFFED"/>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pic>
        <p:nvPicPr>
          <p:cNvPr id="34" name="Picture 3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870771" y="4775609"/>
            <a:ext cx="1118238" cy="1118238"/>
          </a:xfrm>
          <a:prstGeom prst="rect">
            <a:avLst/>
          </a:prstGeom>
        </p:spPr>
      </p:pic>
      <p:pic>
        <p:nvPicPr>
          <p:cNvPr id="35" name="Picture 3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41389" y="8358371"/>
            <a:ext cx="809123" cy="809123"/>
          </a:xfrm>
          <a:prstGeom prst="rect">
            <a:avLst/>
          </a:prstGeom>
        </p:spPr>
      </p:pic>
      <p:pic>
        <p:nvPicPr>
          <p:cNvPr id="36" name="Picture 36"/>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870771" y="7461802"/>
            <a:ext cx="896569" cy="896569"/>
          </a:xfrm>
          <a:prstGeom prst="rect">
            <a:avLst/>
          </a:prstGeom>
        </p:spPr>
      </p:pic>
      <p:pic>
        <p:nvPicPr>
          <p:cNvPr id="37" name="Picture 37"/>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1528630" y="2819079"/>
            <a:ext cx="2993721" cy="576972"/>
          </a:xfrm>
          <a:prstGeom prst="rect">
            <a:avLst/>
          </a:prstGeom>
        </p:spPr>
      </p:pic>
      <p:sp>
        <p:nvSpPr>
          <p:cNvPr id="38" name="TextBox 38"/>
          <p:cNvSpPr txBox="1"/>
          <p:nvPr/>
        </p:nvSpPr>
        <p:spPr>
          <a:xfrm>
            <a:off x="1186831" y="4931036"/>
            <a:ext cx="5181700" cy="449048"/>
          </a:xfrm>
          <a:prstGeom prst="rect">
            <a:avLst/>
          </a:prstGeom>
        </p:spPr>
        <p:txBody>
          <a:bodyPr lIns="0" tIns="0" rIns="0" bIns="0" rtlCol="0" anchor="t">
            <a:spAutoFit/>
          </a:bodyPr>
          <a:lstStyle/>
          <a:p>
            <a:pPr algn="ctr">
              <a:lnSpc>
                <a:spcPts val="3599"/>
              </a:lnSpc>
            </a:pPr>
            <a:r>
              <a:rPr lang="en-US" sz="2570">
                <a:solidFill>
                  <a:srgbClr val="14263C"/>
                </a:solidFill>
                <a:latin typeface="Canva Sans Bold"/>
              </a:rPr>
              <a:t>Users1234</a:t>
            </a:r>
          </a:p>
        </p:txBody>
      </p:sp>
      <p:sp>
        <p:nvSpPr>
          <p:cNvPr id="39" name="TextBox 39"/>
          <p:cNvSpPr txBox="1"/>
          <p:nvPr/>
        </p:nvSpPr>
        <p:spPr>
          <a:xfrm>
            <a:off x="2887331" y="5648780"/>
            <a:ext cx="5109900" cy="1875398"/>
          </a:xfrm>
          <a:prstGeom prst="rect">
            <a:avLst/>
          </a:prstGeom>
        </p:spPr>
        <p:txBody>
          <a:bodyPr lIns="0" tIns="0" rIns="0" bIns="0" rtlCol="0" anchor="t">
            <a:spAutoFit/>
          </a:bodyPr>
          <a:lstStyle/>
          <a:p>
            <a:pPr>
              <a:lnSpc>
                <a:spcPts val="2156"/>
              </a:lnSpc>
            </a:pPr>
            <a:r>
              <a:rPr lang="en-US" sz="1540">
                <a:solidFill>
                  <a:srgbClr val="14263C"/>
                </a:solidFill>
                <a:latin typeface="Canva Sans Bold"/>
              </a:rPr>
              <a:t>Studied the course</a:t>
            </a:r>
            <a:r>
              <a:rPr lang="en-US" sz="1540">
                <a:solidFill>
                  <a:srgbClr val="14263C"/>
                </a:solidFill>
                <a:latin typeface="Canva Sans"/>
              </a:rPr>
              <a:t>: Human Resource Management </a:t>
            </a:r>
            <a:r>
              <a:rPr lang="en-US" sz="1540">
                <a:solidFill>
                  <a:srgbClr val="14263C"/>
                </a:solidFill>
                <a:latin typeface="Canva Sans Bold"/>
              </a:rPr>
              <a:t>here</a:t>
            </a:r>
          </a:p>
          <a:p>
            <a:pPr>
              <a:lnSpc>
                <a:spcPts val="2156"/>
              </a:lnSpc>
            </a:pPr>
            <a:endParaRPr lang="en-US" sz="1540">
              <a:solidFill>
                <a:srgbClr val="14263C"/>
              </a:solidFill>
              <a:latin typeface="Canva Sans Bold"/>
            </a:endParaRPr>
          </a:p>
          <a:p>
            <a:pPr>
              <a:lnSpc>
                <a:spcPts val="2156"/>
              </a:lnSpc>
            </a:pPr>
            <a:r>
              <a:rPr lang="en-US" sz="1540">
                <a:solidFill>
                  <a:srgbClr val="14263C"/>
                </a:solidFill>
                <a:latin typeface="Canva Sans Bold"/>
              </a:rPr>
              <a:t>Advantages:</a:t>
            </a:r>
            <a:r>
              <a:rPr lang="en-US" sz="1540">
                <a:solidFill>
                  <a:srgbClr val="14263C"/>
                </a:solidFill>
                <a:latin typeface="Canva Sans"/>
              </a:rPr>
              <a:t> The school is quite good, convenient in terms of output, and facilities too</a:t>
            </a:r>
          </a:p>
          <a:p>
            <a:pPr>
              <a:lnSpc>
                <a:spcPts val="2156"/>
              </a:lnSpc>
            </a:pPr>
            <a:endParaRPr lang="en-US" sz="1540">
              <a:solidFill>
                <a:srgbClr val="14263C"/>
              </a:solidFill>
              <a:latin typeface="Canva Sans"/>
            </a:endParaRPr>
          </a:p>
          <a:p>
            <a:pPr algn="l">
              <a:lnSpc>
                <a:spcPts val="2156"/>
              </a:lnSpc>
            </a:pPr>
            <a:r>
              <a:rPr lang="en-US" sz="1540">
                <a:solidFill>
                  <a:srgbClr val="14263C"/>
                </a:solidFill>
                <a:latin typeface="Canva Sans Bold"/>
              </a:rPr>
              <a:t>Points to improve:</a:t>
            </a:r>
            <a:r>
              <a:rPr lang="en-US" sz="1540">
                <a:solidFill>
                  <a:srgbClr val="14263C"/>
                </a:solidFill>
                <a:latin typeface="Canva Sans"/>
              </a:rPr>
              <a:t> NEU has almost no minus points!</a:t>
            </a:r>
          </a:p>
        </p:txBody>
      </p:sp>
      <p:sp>
        <p:nvSpPr>
          <p:cNvPr id="40" name="TextBox 40"/>
          <p:cNvSpPr txBox="1"/>
          <p:nvPr/>
        </p:nvSpPr>
        <p:spPr>
          <a:xfrm>
            <a:off x="9103568" y="3775306"/>
            <a:ext cx="80863"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t</a:t>
            </a:r>
          </a:p>
        </p:txBody>
      </p:sp>
      <p:sp>
        <p:nvSpPr>
          <p:cNvPr id="41" name="TextBox 41"/>
          <p:cNvSpPr txBox="1"/>
          <p:nvPr/>
        </p:nvSpPr>
        <p:spPr>
          <a:xfrm>
            <a:off x="9549467" y="4739850"/>
            <a:ext cx="5181700" cy="449048"/>
          </a:xfrm>
          <a:prstGeom prst="rect">
            <a:avLst/>
          </a:prstGeom>
        </p:spPr>
        <p:txBody>
          <a:bodyPr lIns="0" tIns="0" rIns="0" bIns="0" rtlCol="0" anchor="t">
            <a:spAutoFit/>
          </a:bodyPr>
          <a:lstStyle/>
          <a:p>
            <a:pPr algn="ctr">
              <a:lnSpc>
                <a:spcPts val="3599"/>
              </a:lnSpc>
            </a:pPr>
            <a:r>
              <a:rPr lang="en-US" sz="2570">
                <a:solidFill>
                  <a:srgbClr val="14263C"/>
                </a:solidFill>
                <a:latin typeface="Canva Sans Bold"/>
              </a:rPr>
              <a:t>Users1234</a:t>
            </a:r>
          </a:p>
        </p:txBody>
      </p:sp>
      <p:sp>
        <p:nvSpPr>
          <p:cNvPr id="42" name="TextBox 42"/>
          <p:cNvSpPr txBox="1"/>
          <p:nvPr/>
        </p:nvSpPr>
        <p:spPr>
          <a:xfrm>
            <a:off x="1028700" y="8196974"/>
            <a:ext cx="5181700" cy="425552"/>
          </a:xfrm>
          <a:prstGeom prst="rect">
            <a:avLst/>
          </a:prstGeom>
        </p:spPr>
        <p:txBody>
          <a:bodyPr lIns="0" tIns="0" rIns="0" bIns="0" rtlCol="0" anchor="t">
            <a:spAutoFit/>
          </a:bodyPr>
          <a:lstStyle/>
          <a:p>
            <a:pPr algn="ctr">
              <a:lnSpc>
                <a:spcPts val="3319"/>
              </a:lnSpc>
            </a:pPr>
            <a:r>
              <a:rPr lang="en-US" sz="2370">
                <a:solidFill>
                  <a:srgbClr val="14263C"/>
                </a:solidFill>
                <a:latin typeface="Canva Sans Bold"/>
              </a:rPr>
              <a:t>Users1234</a:t>
            </a:r>
          </a:p>
        </p:txBody>
      </p:sp>
      <p:sp>
        <p:nvSpPr>
          <p:cNvPr id="43" name="TextBox 43"/>
          <p:cNvSpPr txBox="1"/>
          <p:nvPr/>
        </p:nvSpPr>
        <p:spPr>
          <a:xfrm>
            <a:off x="9289746" y="7528257"/>
            <a:ext cx="5181700" cy="425552"/>
          </a:xfrm>
          <a:prstGeom prst="rect">
            <a:avLst/>
          </a:prstGeom>
        </p:spPr>
        <p:txBody>
          <a:bodyPr lIns="0" tIns="0" rIns="0" bIns="0" rtlCol="0" anchor="t">
            <a:spAutoFit/>
          </a:bodyPr>
          <a:lstStyle/>
          <a:p>
            <a:pPr algn="ctr">
              <a:lnSpc>
                <a:spcPts val="3319"/>
              </a:lnSpc>
            </a:pPr>
            <a:r>
              <a:rPr lang="en-US" sz="2370">
                <a:solidFill>
                  <a:srgbClr val="14263C"/>
                </a:solidFill>
                <a:latin typeface="Canva Sans Bold"/>
              </a:rPr>
              <a:t>Users1234</a:t>
            </a:r>
          </a:p>
        </p:txBody>
      </p:sp>
      <p:sp>
        <p:nvSpPr>
          <p:cNvPr id="44" name="TextBox 44"/>
          <p:cNvSpPr txBox="1"/>
          <p:nvPr/>
        </p:nvSpPr>
        <p:spPr>
          <a:xfrm>
            <a:off x="11417634" y="5357609"/>
            <a:ext cx="5217295" cy="797807"/>
          </a:xfrm>
          <a:prstGeom prst="rect">
            <a:avLst/>
          </a:prstGeom>
        </p:spPr>
        <p:txBody>
          <a:bodyPr lIns="0" tIns="0" rIns="0" bIns="0" rtlCol="0" anchor="t">
            <a:spAutoFit/>
          </a:bodyPr>
          <a:lstStyle/>
          <a:p>
            <a:pPr>
              <a:lnSpc>
                <a:spcPts val="1297"/>
              </a:lnSpc>
            </a:pPr>
            <a:r>
              <a:rPr lang="en-US" sz="926">
                <a:solidFill>
                  <a:srgbClr val="14263C"/>
                </a:solidFill>
                <a:latin typeface="Canva Sans Bold"/>
              </a:rPr>
              <a:t>Studied the course</a:t>
            </a:r>
            <a:r>
              <a:rPr lang="en-US" sz="926">
                <a:solidFill>
                  <a:srgbClr val="14263C"/>
                </a:solidFill>
                <a:latin typeface="Canva Sans"/>
              </a:rPr>
              <a:t>: Human Resource Management </a:t>
            </a:r>
            <a:r>
              <a:rPr lang="en-US" sz="926">
                <a:solidFill>
                  <a:srgbClr val="14263C"/>
                </a:solidFill>
                <a:latin typeface="Canva Sans Bold"/>
              </a:rPr>
              <a:t>here</a:t>
            </a:r>
          </a:p>
          <a:p>
            <a:pPr>
              <a:lnSpc>
                <a:spcPts val="1297"/>
              </a:lnSpc>
            </a:pPr>
            <a:endParaRPr lang="en-US" sz="926">
              <a:solidFill>
                <a:srgbClr val="14263C"/>
              </a:solidFill>
              <a:latin typeface="Canva Sans Bold"/>
            </a:endParaRPr>
          </a:p>
          <a:p>
            <a:pPr>
              <a:lnSpc>
                <a:spcPts val="1297"/>
              </a:lnSpc>
            </a:pPr>
            <a:r>
              <a:rPr lang="en-US" sz="926">
                <a:solidFill>
                  <a:srgbClr val="14263C"/>
                </a:solidFill>
                <a:latin typeface="Canva Sans Bold"/>
              </a:rPr>
              <a:t>Advantages:</a:t>
            </a:r>
            <a:r>
              <a:rPr lang="en-US" sz="926">
                <a:solidFill>
                  <a:srgbClr val="14263C"/>
                </a:solidFill>
                <a:latin typeface="Canva Sans"/>
              </a:rPr>
              <a:t> The school is quite good, convenient in terms of output, and facilities too</a:t>
            </a:r>
          </a:p>
          <a:p>
            <a:pPr>
              <a:lnSpc>
                <a:spcPts val="1297"/>
              </a:lnSpc>
            </a:pPr>
            <a:endParaRPr lang="en-US" sz="926">
              <a:solidFill>
                <a:srgbClr val="14263C"/>
              </a:solidFill>
              <a:latin typeface="Canva Sans"/>
            </a:endParaRPr>
          </a:p>
          <a:p>
            <a:pPr algn="l">
              <a:lnSpc>
                <a:spcPts val="1297"/>
              </a:lnSpc>
            </a:pPr>
            <a:r>
              <a:rPr lang="en-US" sz="926">
                <a:solidFill>
                  <a:srgbClr val="14263C"/>
                </a:solidFill>
                <a:latin typeface="Canva Sans Bold"/>
              </a:rPr>
              <a:t>Points to improve:</a:t>
            </a:r>
            <a:r>
              <a:rPr lang="en-US" sz="926">
                <a:solidFill>
                  <a:srgbClr val="14263C"/>
                </a:solidFill>
                <a:latin typeface="Canva Sans"/>
              </a:rPr>
              <a:t> NEU has almost no minus points!</a:t>
            </a:r>
          </a:p>
        </p:txBody>
      </p:sp>
      <p:sp>
        <p:nvSpPr>
          <p:cNvPr id="45" name="TextBox 45"/>
          <p:cNvSpPr txBox="1"/>
          <p:nvPr/>
        </p:nvSpPr>
        <p:spPr>
          <a:xfrm>
            <a:off x="2876340" y="8660627"/>
            <a:ext cx="6634864" cy="733079"/>
          </a:xfrm>
          <a:prstGeom prst="rect">
            <a:avLst/>
          </a:prstGeom>
        </p:spPr>
        <p:txBody>
          <a:bodyPr lIns="0" tIns="0" rIns="0" bIns="0" rtlCol="0" anchor="t">
            <a:spAutoFit/>
          </a:bodyPr>
          <a:lstStyle/>
          <a:p>
            <a:pPr>
              <a:lnSpc>
                <a:spcPts val="1200"/>
              </a:lnSpc>
            </a:pPr>
            <a:r>
              <a:rPr lang="en-US" sz="857">
                <a:solidFill>
                  <a:srgbClr val="14263C"/>
                </a:solidFill>
                <a:latin typeface="Canva Sans Bold"/>
              </a:rPr>
              <a:t>Studied the course</a:t>
            </a:r>
            <a:r>
              <a:rPr lang="en-US" sz="857">
                <a:solidFill>
                  <a:srgbClr val="14263C"/>
                </a:solidFill>
                <a:latin typeface="Canva Sans"/>
              </a:rPr>
              <a:t>: Human Resource Management </a:t>
            </a:r>
            <a:r>
              <a:rPr lang="en-US" sz="857">
                <a:solidFill>
                  <a:srgbClr val="14263C"/>
                </a:solidFill>
                <a:latin typeface="Canva Sans Bold"/>
              </a:rPr>
              <a:t>here</a:t>
            </a:r>
          </a:p>
          <a:p>
            <a:pPr>
              <a:lnSpc>
                <a:spcPts val="1200"/>
              </a:lnSpc>
            </a:pPr>
            <a:endParaRPr lang="en-US" sz="857">
              <a:solidFill>
                <a:srgbClr val="14263C"/>
              </a:solidFill>
              <a:latin typeface="Canva Sans Bold"/>
            </a:endParaRPr>
          </a:p>
          <a:p>
            <a:pPr>
              <a:lnSpc>
                <a:spcPts val="1200"/>
              </a:lnSpc>
            </a:pPr>
            <a:r>
              <a:rPr lang="en-US" sz="857">
                <a:solidFill>
                  <a:srgbClr val="14263C"/>
                </a:solidFill>
                <a:latin typeface="Canva Sans Bold"/>
              </a:rPr>
              <a:t>Advantages:</a:t>
            </a:r>
            <a:r>
              <a:rPr lang="en-US" sz="857">
                <a:solidFill>
                  <a:srgbClr val="14263C"/>
                </a:solidFill>
                <a:latin typeface="Canva Sans"/>
              </a:rPr>
              <a:t> The school is quite good, convenient in terms of output, and facilities too</a:t>
            </a:r>
          </a:p>
          <a:p>
            <a:pPr>
              <a:lnSpc>
                <a:spcPts val="1200"/>
              </a:lnSpc>
            </a:pPr>
            <a:endParaRPr lang="en-US" sz="857">
              <a:solidFill>
                <a:srgbClr val="14263C"/>
              </a:solidFill>
              <a:latin typeface="Canva Sans"/>
            </a:endParaRPr>
          </a:p>
          <a:p>
            <a:pPr algn="l">
              <a:lnSpc>
                <a:spcPts val="1200"/>
              </a:lnSpc>
            </a:pPr>
            <a:r>
              <a:rPr lang="en-US" sz="857">
                <a:solidFill>
                  <a:srgbClr val="14263C"/>
                </a:solidFill>
                <a:latin typeface="Canva Sans Bold"/>
              </a:rPr>
              <a:t>Points to improve:</a:t>
            </a:r>
            <a:r>
              <a:rPr lang="en-US" sz="857">
                <a:solidFill>
                  <a:srgbClr val="14263C"/>
                </a:solidFill>
                <a:latin typeface="Canva Sans"/>
              </a:rPr>
              <a:t> NEU has almost no minus points!</a:t>
            </a:r>
          </a:p>
        </p:txBody>
      </p:sp>
      <p:sp>
        <p:nvSpPr>
          <p:cNvPr id="46" name="TextBox 46"/>
          <p:cNvSpPr txBox="1"/>
          <p:nvPr/>
        </p:nvSpPr>
        <p:spPr>
          <a:xfrm>
            <a:off x="11200701" y="8117470"/>
            <a:ext cx="5217295" cy="797807"/>
          </a:xfrm>
          <a:prstGeom prst="rect">
            <a:avLst/>
          </a:prstGeom>
        </p:spPr>
        <p:txBody>
          <a:bodyPr lIns="0" tIns="0" rIns="0" bIns="0" rtlCol="0" anchor="t">
            <a:spAutoFit/>
          </a:bodyPr>
          <a:lstStyle/>
          <a:p>
            <a:pPr>
              <a:lnSpc>
                <a:spcPts val="1297"/>
              </a:lnSpc>
            </a:pPr>
            <a:r>
              <a:rPr lang="en-US" sz="926">
                <a:solidFill>
                  <a:srgbClr val="14263C"/>
                </a:solidFill>
                <a:latin typeface="Canva Sans Bold"/>
              </a:rPr>
              <a:t>Studied the course</a:t>
            </a:r>
            <a:r>
              <a:rPr lang="en-US" sz="926">
                <a:solidFill>
                  <a:srgbClr val="14263C"/>
                </a:solidFill>
                <a:latin typeface="Canva Sans"/>
              </a:rPr>
              <a:t>: Human Resource Management </a:t>
            </a:r>
            <a:r>
              <a:rPr lang="en-US" sz="926">
                <a:solidFill>
                  <a:srgbClr val="14263C"/>
                </a:solidFill>
                <a:latin typeface="Canva Sans Bold"/>
              </a:rPr>
              <a:t>here</a:t>
            </a:r>
          </a:p>
          <a:p>
            <a:pPr>
              <a:lnSpc>
                <a:spcPts val="1297"/>
              </a:lnSpc>
            </a:pPr>
            <a:endParaRPr lang="en-US" sz="926">
              <a:solidFill>
                <a:srgbClr val="14263C"/>
              </a:solidFill>
              <a:latin typeface="Canva Sans Bold"/>
            </a:endParaRPr>
          </a:p>
          <a:p>
            <a:pPr>
              <a:lnSpc>
                <a:spcPts val="1297"/>
              </a:lnSpc>
            </a:pPr>
            <a:r>
              <a:rPr lang="en-US" sz="926">
                <a:solidFill>
                  <a:srgbClr val="14263C"/>
                </a:solidFill>
                <a:latin typeface="Canva Sans Bold"/>
              </a:rPr>
              <a:t>Advantages:</a:t>
            </a:r>
            <a:r>
              <a:rPr lang="en-US" sz="926">
                <a:solidFill>
                  <a:srgbClr val="14263C"/>
                </a:solidFill>
                <a:latin typeface="Canva Sans"/>
              </a:rPr>
              <a:t> The school is quite good, convenient in terms of output, and facilities too</a:t>
            </a:r>
          </a:p>
          <a:p>
            <a:pPr>
              <a:lnSpc>
                <a:spcPts val="1297"/>
              </a:lnSpc>
            </a:pPr>
            <a:endParaRPr lang="en-US" sz="926">
              <a:solidFill>
                <a:srgbClr val="14263C"/>
              </a:solidFill>
              <a:latin typeface="Canva Sans"/>
            </a:endParaRPr>
          </a:p>
          <a:p>
            <a:pPr algn="l">
              <a:lnSpc>
                <a:spcPts val="1297"/>
              </a:lnSpc>
            </a:pPr>
            <a:r>
              <a:rPr lang="en-US" sz="926">
                <a:solidFill>
                  <a:srgbClr val="14263C"/>
                </a:solidFill>
                <a:latin typeface="Canva Sans Bold"/>
              </a:rPr>
              <a:t>Points to improve:</a:t>
            </a:r>
            <a:r>
              <a:rPr lang="en-US" sz="926">
                <a:solidFill>
                  <a:srgbClr val="14263C"/>
                </a:solidFill>
                <a:latin typeface="Canva Sans"/>
              </a:rPr>
              <a:t> NEU has almost no minus points!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1B18F"/>
        </a:solidFill>
        <a:effectLst/>
      </p:bgPr>
    </p:bg>
    <p:spTree>
      <p:nvGrpSpPr>
        <p:cNvPr id="1" name=""/>
        <p:cNvGrpSpPr/>
        <p:nvPr/>
      </p:nvGrpSpPr>
      <p:grpSpPr>
        <a:xfrm>
          <a:off x="0" y="0"/>
          <a:ext cx="0" cy="0"/>
          <a:chOff x="0" y="0"/>
          <a:chExt cx="0" cy="0"/>
        </a:xfrm>
      </p:grpSpPr>
      <p:grpSp>
        <p:nvGrpSpPr>
          <p:cNvPr id="2" name="Group 2"/>
          <p:cNvGrpSpPr/>
          <p:nvPr/>
        </p:nvGrpSpPr>
        <p:grpSpPr>
          <a:xfrm>
            <a:off x="2692035" y="757065"/>
            <a:ext cx="7361952" cy="1400419"/>
            <a:chOff x="0" y="0"/>
            <a:chExt cx="2344576" cy="445994"/>
          </a:xfrm>
        </p:grpSpPr>
        <p:sp>
          <p:nvSpPr>
            <p:cNvPr id="3" name="Freeform 3"/>
            <p:cNvSpPr/>
            <p:nvPr/>
          </p:nvSpPr>
          <p:spPr>
            <a:xfrm>
              <a:off x="0" y="0"/>
              <a:ext cx="2344576" cy="445994"/>
            </a:xfrm>
            <a:custGeom>
              <a:avLst/>
              <a:gdLst/>
              <a:ahLst/>
              <a:cxnLst/>
              <a:rect l="l" t="t" r="r" b="b"/>
              <a:pathLst>
                <a:path w="2344576" h="445994">
                  <a:moveTo>
                    <a:pt x="49426" y="0"/>
                  </a:moveTo>
                  <a:lnTo>
                    <a:pt x="2295150" y="0"/>
                  </a:lnTo>
                  <a:cubicBezTo>
                    <a:pt x="2322447" y="0"/>
                    <a:pt x="2344576" y="22129"/>
                    <a:pt x="2344576" y="49426"/>
                  </a:cubicBezTo>
                  <a:lnTo>
                    <a:pt x="2344576" y="396569"/>
                  </a:lnTo>
                  <a:cubicBezTo>
                    <a:pt x="2344576" y="423866"/>
                    <a:pt x="2322447" y="445994"/>
                    <a:pt x="2295150" y="445994"/>
                  </a:cubicBezTo>
                  <a:lnTo>
                    <a:pt x="49426" y="445994"/>
                  </a:lnTo>
                  <a:cubicBezTo>
                    <a:pt x="22129" y="445994"/>
                    <a:pt x="0" y="423866"/>
                    <a:pt x="0" y="396569"/>
                  </a:cubicBezTo>
                  <a:lnTo>
                    <a:pt x="0" y="49426"/>
                  </a:lnTo>
                  <a:cubicBezTo>
                    <a:pt x="0" y="22129"/>
                    <a:pt x="22129" y="0"/>
                    <a:pt x="49426" y="0"/>
                  </a:cubicBezTo>
                  <a:close/>
                </a:path>
              </a:pathLst>
            </a:custGeom>
            <a:solidFill>
              <a:srgbClr val="FFFDE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9576220" y="5921587"/>
            <a:ext cx="6569112" cy="2389515"/>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2671210"/>
            <a:ext cx="10123370" cy="2859852"/>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60221" y="874807"/>
            <a:ext cx="1164935" cy="1164935"/>
          </a:xfrm>
          <a:prstGeom prst="rect">
            <a:avLst/>
          </a:prstGeom>
        </p:spPr>
      </p:pic>
      <p:grpSp>
        <p:nvGrpSpPr>
          <p:cNvPr id="8" name="Group 8"/>
          <p:cNvGrpSpPr/>
          <p:nvPr/>
        </p:nvGrpSpPr>
        <p:grpSpPr>
          <a:xfrm>
            <a:off x="12867988" y="1069752"/>
            <a:ext cx="6921234" cy="1206466"/>
            <a:chOff x="0" y="0"/>
            <a:chExt cx="1747389" cy="304594"/>
          </a:xfrm>
        </p:grpSpPr>
        <p:sp>
          <p:nvSpPr>
            <p:cNvPr id="9" name="Freeform 9"/>
            <p:cNvSpPr/>
            <p:nvPr/>
          </p:nvSpPr>
          <p:spPr>
            <a:xfrm>
              <a:off x="203200" y="-72135"/>
              <a:ext cx="1340989" cy="448864"/>
            </a:xfrm>
            <a:custGeom>
              <a:avLst/>
              <a:gdLst/>
              <a:ahLst/>
              <a:cxnLst/>
              <a:rect l="l" t="t" r="r" b="b"/>
              <a:pathLst>
                <a:path w="1340989" h="448864">
                  <a:moveTo>
                    <a:pt x="1340989" y="72135"/>
                  </a:moveTo>
                  <a:lnTo>
                    <a:pt x="1340989" y="72135"/>
                  </a:lnTo>
                  <a:cubicBezTo>
                    <a:pt x="1259321" y="0"/>
                    <a:pt x="1135293" y="5121"/>
                    <a:pt x="1059850" y="83743"/>
                  </a:cubicBezTo>
                  <a:cubicBezTo>
                    <a:pt x="984407" y="162365"/>
                    <a:pt x="984407" y="286499"/>
                    <a:pt x="1059850" y="365121"/>
                  </a:cubicBezTo>
                  <a:cubicBezTo>
                    <a:pt x="1135293" y="443743"/>
                    <a:pt x="1259321" y="448864"/>
                    <a:pt x="1340989" y="376729"/>
                  </a:cubicBezTo>
                  <a:lnTo>
                    <a:pt x="0" y="376729"/>
                  </a:lnTo>
                  <a:cubicBezTo>
                    <a:pt x="81667" y="448864"/>
                    <a:pt x="205696" y="443743"/>
                    <a:pt x="281139" y="365121"/>
                  </a:cubicBezTo>
                  <a:cubicBezTo>
                    <a:pt x="356582" y="286499"/>
                    <a:pt x="356582" y="162365"/>
                    <a:pt x="281139" y="83743"/>
                  </a:cubicBezTo>
                  <a:cubicBezTo>
                    <a:pt x="205696" y="5121"/>
                    <a:pt x="81667" y="0"/>
                    <a:pt x="0" y="72135"/>
                  </a:cubicBezTo>
                  <a:close/>
                </a:path>
              </a:pathLst>
            </a:custGeom>
            <a:solidFill>
              <a:srgbClr val="AED69D"/>
            </a:solidFill>
          </p:spPr>
        </p:sp>
        <p:sp>
          <p:nvSpPr>
            <p:cNvPr id="10" name="TextBox 10"/>
            <p:cNvSpPr txBox="1"/>
            <p:nvPr/>
          </p:nvSpPr>
          <p:spPr>
            <a:xfrm>
              <a:off x="0" y="-47625"/>
              <a:ext cx="812800" cy="454025"/>
            </a:xfrm>
            <a:prstGeom prst="rect">
              <a:avLst/>
            </a:prstGeom>
          </p:spPr>
          <p:txBody>
            <a:bodyPr lIns="50800" tIns="50800" rIns="50800" bIns="50800" rtlCol="0" anchor="ctr"/>
            <a:lstStyle/>
            <a:p>
              <a:pPr algn="ctr">
                <a:lnSpc>
                  <a:spcPts val="3919"/>
                </a:lnSpc>
              </a:pPr>
              <a:r>
                <a:rPr lang="en-US" sz="2799">
                  <a:solidFill>
                    <a:srgbClr val="FEFAED"/>
                  </a:solidFill>
                  <a:latin typeface="Montserrat"/>
                </a:rPr>
                <a:t> </a:t>
              </a:r>
            </a:p>
          </p:txBody>
        </p:sp>
      </p:grpSp>
      <p:sp>
        <p:nvSpPr>
          <p:cNvPr id="11" name="TextBox 11"/>
          <p:cNvSpPr txBox="1"/>
          <p:nvPr/>
        </p:nvSpPr>
        <p:spPr>
          <a:xfrm>
            <a:off x="3965724" y="859200"/>
            <a:ext cx="5445155" cy="1062801"/>
          </a:xfrm>
          <a:prstGeom prst="rect">
            <a:avLst/>
          </a:prstGeom>
        </p:spPr>
        <p:txBody>
          <a:bodyPr lIns="0" tIns="0" rIns="0" bIns="0" rtlCol="0" anchor="t">
            <a:spAutoFit/>
          </a:bodyPr>
          <a:lstStyle/>
          <a:p>
            <a:pPr algn="r">
              <a:lnSpc>
                <a:spcPts val="8620"/>
              </a:lnSpc>
              <a:spcBef>
                <a:spcPct val="0"/>
              </a:spcBef>
            </a:pPr>
            <a:r>
              <a:rPr lang="en-US" sz="6157">
                <a:solidFill>
                  <a:srgbClr val="077341"/>
                </a:solidFill>
                <a:latin typeface="Montserrat Classic Bold"/>
              </a:rPr>
              <a:t>GROUP CHAT</a:t>
            </a:r>
          </a:p>
        </p:txBody>
      </p:sp>
      <p:sp>
        <p:nvSpPr>
          <p:cNvPr id="12" name="TextBox 12"/>
          <p:cNvSpPr txBox="1"/>
          <p:nvPr/>
        </p:nvSpPr>
        <p:spPr>
          <a:xfrm>
            <a:off x="3965724" y="3142348"/>
            <a:ext cx="6566030" cy="2280456"/>
          </a:xfrm>
          <a:prstGeom prst="rect">
            <a:avLst/>
          </a:prstGeom>
        </p:spPr>
        <p:txBody>
          <a:bodyPr lIns="0" tIns="0" rIns="0" bIns="0" rtlCol="0" anchor="t">
            <a:spAutoFit/>
          </a:bodyPr>
          <a:lstStyle/>
          <a:p>
            <a:pPr>
              <a:lnSpc>
                <a:spcPts val="3089"/>
              </a:lnSpc>
            </a:pPr>
            <a:r>
              <a:rPr lang="en-US" sz="2206">
                <a:solidFill>
                  <a:srgbClr val="06605A"/>
                </a:solidFill>
                <a:latin typeface="Montserrat Classic"/>
              </a:rPr>
              <a:t>After finishing the test results and learning about the industry group, users may join chat groups of individuals in the same industry, exchanging information and meeting new connections. </a:t>
            </a:r>
          </a:p>
          <a:p>
            <a:pPr>
              <a:lnSpc>
                <a:spcPts val="2772"/>
              </a:lnSpc>
              <a:spcBef>
                <a:spcPct val="0"/>
              </a:spcBef>
            </a:pPr>
            <a:endParaRPr lang="en-US" sz="2206">
              <a:solidFill>
                <a:srgbClr val="06605A"/>
              </a:solidFill>
              <a:latin typeface="Montserrat Classic"/>
            </a:endParaRPr>
          </a:p>
        </p:txBody>
      </p:sp>
      <p:sp>
        <p:nvSpPr>
          <p:cNvPr id="13" name="TextBox 13"/>
          <p:cNvSpPr txBox="1"/>
          <p:nvPr/>
        </p:nvSpPr>
        <p:spPr>
          <a:xfrm>
            <a:off x="10813807" y="6551880"/>
            <a:ext cx="4684990" cy="1081303"/>
          </a:xfrm>
          <a:prstGeom prst="rect">
            <a:avLst/>
          </a:prstGeom>
        </p:spPr>
        <p:txBody>
          <a:bodyPr lIns="0" tIns="0" rIns="0" bIns="0" rtlCol="0" anchor="t">
            <a:spAutoFit/>
          </a:bodyPr>
          <a:lstStyle/>
          <a:p>
            <a:pPr>
              <a:lnSpc>
                <a:spcPts val="2875"/>
              </a:lnSpc>
              <a:spcBef>
                <a:spcPct val="0"/>
              </a:spcBef>
            </a:pPr>
            <a:r>
              <a:rPr lang="en-US" sz="2054">
                <a:solidFill>
                  <a:srgbClr val="06605A"/>
                </a:solidFill>
                <a:latin typeface="Montserrat Classic"/>
              </a:rPr>
              <a:t>Our website will propose a few appropriate courses here so that groups of users may learn together.</a:t>
            </a:r>
          </a:p>
        </p:txBody>
      </p:sp>
      <p:sp>
        <p:nvSpPr>
          <p:cNvPr id="14" name="TextBox 14"/>
          <p:cNvSpPr txBox="1"/>
          <p:nvPr/>
        </p:nvSpPr>
        <p:spPr>
          <a:xfrm>
            <a:off x="6090385" y="1402842"/>
            <a:ext cx="11780528" cy="519158"/>
          </a:xfrm>
          <a:prstGeom prst="rect">
            <a:avLst/>
          </a:prstGeom>
        </p:spPr>
        <p:txBody>
          <a:bodyPr lIns="0" tIns="0" rIns="0" bIns="0" rtlCol="0" anchor="t">
            <a:spAutoFit/>
          </a:bodyPr>
          <a:lstStyle/>
          <a:p>
            <a:pPr algn="r">
              <a:lnSpc>
                <a:spcPts val="4120"/>
              </a:lnSpc>
              <a:spcBef>
                <a:spcPct val="0"/>
              </a:spcBef>
            </a:pPr>
            <a:r>
              <a:rPr lang="en-US" sz="2943">
                <a:solidFill>
                  <a:srgbClr val="14263C"/>
                </a:solidFill>
                <a:latin typeface="Studly Bold"/>
              </a:rPr>
              <a:t>Human Resouces </a:t>
            </a:r>
          </a:p>
        </p:txBody>
      </p:sp>
      <p:sp>
        <p:nvSpPr>
          <p:cNvPr id="15" name="TextBox 15"/>
          <p:cNvSpPr txBox="1"/>
          <p:nvPr/>
        </p:nvSpPr>
        <p:spPr>
          <a:xfrm>
            <a:off x="14766202" y="3657343"/>
            <a:ext cx="13437687" cy="713550"/>
          </a:xfrm>
          <a:prstGeom prst="rect">
            <a:avLst/>
          </a:prstGeom>
        </p:spPr>
        <p:txBody>
          <a:bodyPr lIns="0" tIns="0" rIns="0" bIns="0" rtlCol="0" anchor="t">
            <a:spAutoFit/>
          </a:bodyPr>
          <a:lstStyle/>
          <a:p>
            <a:pPr algn="r">
              <a:lnSpc>
                <a:spcPts val="5820"/>
              </a:lnSpc>
              <a:spcBef>
                <a:spcPct val="0"/>
              </a:spcBef>
            </a:pPr>
            <a:r>
              <a:rPr lang="en-US" sz="4157">
                <a:solidFill>
                  <a:srgbClr val="467010"/>
                </a:solidFill>
                <a:latin typeface="Montserrat Classic Bold"/>
              </a:rPr>
              <a:t>Media and Communication </a:t>
            </a:r>
          </a:p>
        </p:txBody>
      </p:sp>
      <p:pic>
        <p:nvPicPr>
          <p:cNvPr id="16" name="Picture 1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098283" y="3463228"/>
            <a:ext cx="1187505" cy="1187505"/>
          </a:xfrm>
          <a:prstGeom prst="rect">
            <a:avLst/>
          </a:prstGeom>
        </p:spPr>
      </p:pic>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858273" y="6445767"/>
            <a:ext cx="955533" cy="955533"/>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7256"/>
          <a:stretch>
            <a:fillRect/>
          </a:stretch>
        </p:blipFill>
        <p:spPr>
          <a:xfrm>
            <a:off x="9938012" y="6445767"/>
            <a:ext cx="672000" cy="878789"/>
          </a:xfrm>
          <a:prstGeom prst="rect">
            <a:avLst/>
          </a:prstGeom>
        </p:spPr>
      </p:pic>
      <p:pic>
        <p:nvPicPr>
          <p:cNvPr id="19" name="Picture 1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5193"/>
          <a:stretch>
            <a:fillRect/>
          </a:stretch>
        </p:blipFill>
        <p:spPr>
          <a:xfrm>
            <a:off x="2267772" y="3555378"/>
            <a:ext cx="848526" cy="10032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183" b="26183"/>
          <a:stretch>
            <a:fillRect/>
          </a:stretch>
        </p:blipFill>
        <p:spPr>
          <a:xfrm>
            <a:off x="-896209" y="-1803592"/>
            <a:ext cx="26079064" cy="8229600"/>
          </a:xfrm>
          <a:prstGeom prst="rect">
            <a:avLst/>
          </a:prstGeom>
        </p:spPr>
      </p:pic>
      <p:sp>
        <p:nvSpPr>
          <p:cNvPr id="3" name="AutoShape 3"/>
          <p:cNvSpPr/>
          <p:nvPr/>
        </p:nvSpPr>
        <p:spPr>
          <a:xfrm>
            <a:off x="0" y="-233893"/>
            <a:ext cx="18522012" cy="7373426"/>
          </a:xfrm>
          <a:prstGeom prst="rect">
            <a:avLst/>
          </a:prstGeom>
          <a:solidFill>
            <a:srgbClr val="D3FFFF"/>
          </a:solidFill>
        </p:spPr>
      </p:sp>
      <p:pic>
        <p:nvPicPr>
          <p:cNvPr id="4" name="Picture 4"/>
          <p:cNvPicPr>
            <a:picLocks noChangeAspect="1"/>
          </p:cNvPicPr>
          <p:nvPr/>
        </p:nvPicPr>
        <p:blipFill>
          <a:blip r:embed="rId3"/>
          <a:srcRect t="18712" b="18712"/>
          <a:stretch>
            <a:fillRect/>
          </a:stretch>
        </p:blipFill>
        <p:spPr>
          <a:xfrm>
            <a:off x="-331592" y="-2483553"/>
            <a:ext cx="19703012" cy="8229600"/>
          </a:xfrm>
          <a:prstGeom prst="rect">
            <a:avLst/>
          </a:prstGeom>
        </p:spPr>
      </p:pic>
      <p:pic>
        <p:nvPicPr>
          <p:cNvPr id="5" name="Picture 5"/>
          <p:cNvPicPr>
            <a:picLocks noChangeAspect="1"/>
          </p:cNvPicPr>
          <p:nvPr/>
        </p:nvPicPr>
        <p:blipFill>
          <a:blip r:embed="rId4"/>
          <a:srcRect b="37308"/>
          <a:stretch>
            <a:fillRect/>
          </a:stretch>
        </p:blipFill>
        <p:spPr>
          <a:xfrm>
            <a:off x="-331592" y="-2021072"/>
            <a:ext cx="19703012" cy="82296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91084" y="1705619"/>
            <a:ext cx="10377265" cy="5433913"/>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131787" y="3027742"/>
            <a:ext cx="9746999" cy="4142474"/>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20482" y="4504277"/>
            <a:ext cx="5012201" cy="3162243"/>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817581" y="7630075"/>
            <a:ext cx="5061204" cy="4114800"/>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220836" y="4172592"/>
            <a:ext cx="3166701" cy="3146910"/>
          </a:xfrm>
          <a:prstGeom prst="rect">
            <a:avLst/>
          </a:prstGeom>
        </p:spPr>
      </p:pic>
      <p:pic>
        <p:nvPicPr>
          <p:cNvPr id="11" name="Picture 1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002497" y="2997058"/>
            <a:ext cx="1937697" cy="4114800"/>
          </a:xfrm>
          <a:prstGeom prst="rect">
            <a:avLst/>
          </a:prstGeom>
        </p:spPr>
      </p:pic>
      <p:grpSp>
        <p:nvGrpSpPr>
          <p:cNvPr id="12" name="Group 12"/>
          <p:cNvGrpSpPr/>
          <p:nvPr/>
        </p:nvGrpSpPr>
        <p:grpSpPr>
          <a:xfrm>
            <a:off x="3100016" y="7282625"/>
            <a:ext cx="871329" cy="1685886"/>
            <a:chOff x="0" y="0"/>
            <a:chExt cx="1161773" cy="2247849"/>
          </a:xfrm>
        </p:grpSpPr>
        <p:pic>
          <p:nvPicPr>
            <p:cNvPr id="13" name="Picture 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42203" y="0"/>
              <a:ext cx="1055198" cy="1489886"/>
            </a:xfrm>
            <a:prstGeom prst="rect">
              <a:avLst/>
            </a:prstGeom>
          </p:spPr>
        </p:pic>
        <p:pic>
          <p:nvPicPr>
            <p:cNvPr id="14" name="Picture 1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0" y="500116"/>
              <a:ext cx="1161773" cy="1747732"/>
            </a:xfrm>
            <a:prstGeom prst="rect">
              <a:avLst/>
            </a:prstGeom>
          </p:spPr>
        </p:pic>
        <p:pic>
          <p:nvPicPr>
            <p:cNvPr id="15" name="Picture 15"/>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435791" y="445153"/>
              <a:ext cx="493964" cy="199382"/>
            </a:xfrm>
            <a:prstGeom prst="rect">
              <a:avLst/>
            </a:prstGeom>
          </p:spPr>
        </p:pic>
      </p:grpSp>
      <p:grpSp>
        <p:nvGrpSpPr>
          <p:cNvPr id="16" name="Group 16"/>
          <p:cNvGrpSpPr/>
          <p:nvPr/>
        </p:nvGrpSpPr>
        <p:grpSpPr>
          <a:xfrm>
            <a:off x="9254888" y="7510116"/>
            <a:ext cx="1172044" cy="1643434"/>
            <a:chOff x="0" y="0"/>
            <a:chExt cx="1562725" cy="2191245"/>
          </a:xfrm>
        </p:grpSpPr>
        <p:pic>
          <p:nvPicPr>
            <p:cNvPr id="17" name="Picture 17"/>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444155" y="0"/>
              <a:ext cx="674415" cy="764337"/>
            </a:xfrm>
            <a:prstGeom prst="rect">
              <a:avLst/>
            </a:prstGeom>
          </p:spPr>
        </p:pic>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0" y="664993"/>
              <a:ext cx="1562725" cy="1526252"/>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659944" y="325133"/>
              <a:ext cx="458626" cy="254329"/>
            </a:xfrm>
            <a:prstGeom prst="rect">
              <a:avLst/>
            </a:prstGeom>
          </p:spPr>
        </p:pic>
        <p:pic>
          <p:nvPicPr>
            <p:cNvPr id="20" name="Picture 20"/>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638672" y="275766"/>
              <a:ext cx="479898" cy="212805"/>
            </a:xfrm>
            <a:prstGeom prst="rect">
              <a:avLst/>
            </a:prstGeom>
          </p:spPr>
        </p:pic>
      </p:grpSp>
      <p:pic>
        <p:nvPicPr>
          <p:cNvPr id="21" name="Picture 21"/>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6565095" y="6511551"/>
            <a:ext cx="1650556" cy="2309938"/>
          </a:xfrm>
          <a:prstGeom prst="rect">
            <a:avLst/>
          </a:prstGeom>
        </p:spPr>
      </p:pic>
      <p:pic>
        <p:nvPicPr>
          <p:cNvPr id="22" name="Picture 22"/>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4940194" y="8023788"/>
            <a:ext cx="666281" cy="347299"/>
          </a:xfrm>
          <a:prstGeom prst="rect">
            <a:avLst/>
          </a:prstGeom>
        </p:spPr>
      </p:pic>
      <p:pic>
        <p:nvPicPr>
          <p:cNvPr id="23" name="Picture 23"/>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13696692" y="7336467"/>
            <a:ext cx="333141" cy="173650"/>
          </a:xfrm>
          <a:prstGeom prst="rect">
            <a:avLst/>
          </a:prstGeom>
        </p:spPr>
      </p:pic>
      <p:pic>
        <p:nvPicPr>
          <p:cNvPr id="24" name="Picture 24"/>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97196" y="9258300"/>
            <a:ext cx="2379651" cy="921574"/>
          </a:xfrm>
          <a:prstGeom prst="rect">
            <a:avLst/>
          </a:prstGeom>
        </p:spPr>
      </p:pic>
      <p:pic>
        <p:nvPicPr>
          <p:cNvPr id="25" name="Picture 25"/>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a:off x="0" y="6723709"/>
            <a:ext cx="2340381" cy="906366"/>
          </a:xfrm>
          <a:prstGeom prst="rect">
            <a:avLst/>
          </a:prstGeom>
        </p:spPr>
      </p:pic>
      <p:pic>
        <p:nvPicPr>
          <p:cNvPr id="26" name="Picture 26"/>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rot="105523">
            <a:off x="11849304" y="5905664"/>
            <a:ext cx="1674338" cy="2092923"/>
          </a:xfrm>
          <a:prstGeom prst="rect">
            <a:avLst/>
          </a:prstGeom>
        </p:spPr>
      </p:pic>
      <p:pic>
        <p:nvPicPr>
          <p:cNvPr id="27" name="Picture 27"/>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rot="105523">
            <a:off x="14225031" y="7242466"/>
            <a:ext cx="2761672" cy="3452090"/>
          </a:xfrm>
          <a:prstGeom prst="rect">
            <a:avLst/>
          </a:prstGeom>
        </p:spPr>
      </p:pic>
      <p:pic>
        <p:nvPicPr>
          <p:cNvPr id="28" name="Picture 28"/>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a:fillRect/>
          </a:stretch>
        </p:blipFill>
        <p:spPr>
          <a:xfrm>
            <a:off x="4940194" y="8843008"/>
            <a:ext cx="1747943" cy="1182245"/>
          </a:xfrm>
          <a:prstGeom prst="rect">
            <a:avLst/>
          </a:prstGeom>
        </p:spPr>
      </p:pic>
      <p:pic>
        <p:nvPicPr>
          <p:cNvPr id="29" name="Picture 29"/>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a:fillRect/>
          </a:stretch>
        </p:blipFill>
        <p:spPr>
          <a:xfrm>
            <a:off x="6425625" y="7200900"/>
            <a:ext cx="3415284" cy="4114800"/>
          </a:xfrm>
          <a:prstGeom prst="rect">
            <a:avLst/>
          </a:prstGeom>
        </p:spPr>
      </p:pic>
      <p:pic>
        <p:nvPicPr>
          <p:cNvPr id="30" name="Picture 30"/>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a:fillRect/>
          </a:stretch>
        </p:blipFill>
        <p:spPr>
          <a:xfrm>
            <a:off x="510542" y="7927775"/>
            <a:ext cx="1040345" cy="854974"/>
          </a:xfrm>
          <a:prstGeom prst="rect">
            <a:avLst/>
          </a:prstGeom>
        </p:spPr>
      </p:pic>
      <p:sp>
        <p:nvSpPr>
          <p:cNvPr id="31" name="TextBox 31"/>
          <p:cNvSpPr txBox="1"/>
          <p:nvPr/>
        </p:nvSpPr>
        <p:spPr>
          <a:xfrm>
            <a:off x="3621959" y="1040603"/>
            <a:ext cx="11983908" cy="1520533"/>
          </a:xfrm>
          <a:prstGeom prst="rect">
            <a:avLst/>
          </a:prstGeom>
        </p:spPr>
        <p:txBody>
          <a:bodyPr lIns="0" tIns="0" rIns="0" bIns="0" rtlCol="0" anchor="t">
            <a:spAutoFit/>
          </a:bodyPr>
          <a:lstStyle/>
          <a:p>
            <a:pPr algn="just">
              <a:lnSpc>
                <a:spcPts val="8340"/>
              </a:lnSpc>
            </a:pPr>
            <a:r>
              <a:rPr lang="en-US" sz="8598" spc="249">
                <a:solidFill>
                  <a:srgbClr val="7CB69D"/>
                </a:solidFill>
                <a:latin typeface="Open Sans Bold Bold"/>
              </a:rPr>
              <a:t>CAREER WORKSPACE</a:t>
            </a:r>
          </a:p>
        </p:txBody>
      </p:sp>
      <p:pic>
        <p:nvPicPr>
          <p:cNvPr id="32" name="Picture 32"/>
          <p:cNvPicPr>
            <a:picLocks noChangeAspect="1"/>
          </p:cNvPicPr>
          <p:nvPr/>
        </p:nvPicPr>
        <p:blipFill>
          <a:blip r:embed="rId47"/>
          <a:srcRect b="4741"/>
          <a:stretch>
            <a:fillRect/>
          </a:stretch>
        </p:blipFill>
        <p:spPr>
          <a:xfrm>
            <a:off x="-247762" y="259810"/>
            <a:ext cx="2419809" cy="1141009"/>
          </a:xfrm>
          <a:prstGeom prst="rect">
            <a:avLst/>
          </a:prstGeom>
        </p:spPr>
      </p:pic>
      <p:sp>
        <p:nvSpPr>
          <p:cNvPr id="33" name="TextBox 33"/>
          <p:cNvSpPr txBox="1"/>
          <p:nvPr/>
        </p:nvSpPr>
        <p:spPr>
          <a:xfrm>
            <a:off x="6676705" y="2815524"/>
            <a:ext cx="5168603" cy="429744"/>
          </a:xfrm>
          <a:prstGeom prst="rect">
            <a:avLst/>
          </a:prstGeom>
        </p:spPr>
        <p:txBody>
          <a:bodyPr lIns="0" tIns="0" rIns="0" bIns="0" rtlCol="0" anchor="t">
            <a:spAutoFit/>
          </a:bodyPr>
          <a:lstStyle/>
          <a:p>
            <a:pPr algn="just">
              <a:lnSpc>
                <a:spcPts val="3200"/>
              </a:lnSpc>
            </a:pPr>
            <a:r>
              <a:rPr lang="en-US" sz="3299" spc="95">
                <a:solidFill>
                  <a:srgbClr val="FFFFFF"/>
                </a:solidFill>
                <a:latin typeface="Montserrat Classic Bold"/>
              </a:rPr>
              <a:t>a job-simulation game </a:t>
            </a:r>
          </a:p>
        </p:txBody>
      </p:sp>
      <p:pic>
        <p:nvPicPr>
          <p:cNvPr id="34" name="Picture 34"/>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1560228" y="8023788"/>
            <a:ext cx="890116" cy="14067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sp>
        <p:nvSpPr>
          <p:cNvPr id="2" name="AutoShape 2"/>
          <p:cNvSpPr/>
          <p:nvPr/>
        </p:nvSpPr>
        <p:spPr>
          <a:xfrm>
            <a:off x="-4838434" y="-6404381"/>
            <a:ext cx="23627053" cy="11588453"/>
          </a:xfrm>
          <a:prstGeom prst="rect">
            <a:avLst/>
          </a:prstGeom>
          <a:solidFill>
            <a:srgbClr val="AFFDFD"/>
          </a:solidFill>
        </p:spPr>
      </p:sp>
      <p:pic>
        <p:nvPicPr>
          <p:cNvPr id="3" name="Picture 3"/>
          <p:cNvPicPr>
            <a:picLocks noChangeAspect="1"/>
          </p:cNvPicPr>
          <p:nvPr/>
        </p:nvPicPr>
        <p:blipFill>
          <a:blip r:embed="rId2"/>
          <a:srcRect b="37308"/>
          <a:stretch>
            <a:fillRect/>
          </a:stretch>
        </p:blipFill>
        <p:spPr>
          <a:xfrm>
            <a:off x="-159440" y="-2940370"/>
            <a:ext cx="19703012" cy="82296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72041" y="1662597"/>
            <a:ext cx="2689795" cy="37643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6715" y="3653954"/>
            <a:ext cx="7315200" cy="2008355"/>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85036" y="1804864"/>
            <a:ext cx="3721439" cy="3698180"/>
          </a:xfrm>
          <a:prstGeom prst="rect">
            <a:avLst/>
          </a:prstGeom>
        </p:spPr>
      </p:pic>
      <p:grpSp>
        <p:nvGrpSpPr>
          <p:cNvPr id="7" name="Group 7"/>
          <p:cNvGrpSpPr/>
          <p:nvPr/>
        </p:nvGrpSpPr>
        <p:grpSpPr>
          <a:xfrm>
            <a:off x="1885036" y="7282007"/>
            <a:ext cx="1458635" cy="2439621"/>
            <a:chOff x="0" y="0"/>
            <a:chExt cx="1944847" cy="3252827"/>
          </a:xfrm>
        </p:grpSpPr>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370023" y="0"/>
              <a:ext cx="1321662" cy="1273476"/>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0" y="1171766"/>
              <a:ext cx="1944847" cy="2081062"/>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47017" y="636738"/>
              <a:ext cx="638254" cy="396474"/>
            </a:xfrm>
            <a:prstGeom prst="rect">
              <a:avLst/>
            </a:prstGeom>
          </p:spPr>
        </p:pic>
      </p:grpSp>
      <p:grpSp>
        <p:nvGrpSpPr>
          <p:cNvPr id="11" name="Group 11"/>
          <p:cNvGrpSpPr/>
          <p:nvPr/>
        </p:nvGrpSpPr>
        <p:grpSpPr>
          <a:xfrm>
            <a:off x="9254888" y="7510116"/>
            <a:ext cx="1172044" cy="1643434"/>
            <a:chOff x="0" y="0"/>
            <a:chExt cx="1562725" cy="2191245"/>
          </a:xfrm>
        </p:grpSpPr>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444155" y="0"/>
              <a:ext cx="674415" cy="764337"/>
            </a:xfrm>
            <a:prstGeom prst="rect">
              <a:avLst/>
            </a:prstGeom>
          </p:spPr>
        </p:pic>
        <p:pic>
          <p:nvPicPr>
            <p:cNvPr id="13" name="Picture 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0" y="664993"/>
              <a:ext cx="1562725" cy="1526252"/>
            </a:xfrm>
            <a:prstGeom prst="rect">
              <a:avLst/>
            </a:prstGeom>
          </p:spPr>
        </p:pic>
        <p:pic>
          <p:nvPicPr>
            <p:cNvPr id="14" name="Picture 1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659944" y="325133"/>
              <a:ext cx="458626" cy="254329"/>
            </a:xfrm>
            <a:prstGeom prst="rect">
              <a:avLst/>
            </a:prstGeom>
          </p:spPr>
        </p:pic>
        <p:pic>
          <p:nvPicPr>
            <p:cNvPr id="15" name="Picture 15"/>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638672" y="275766"/>
              <a:ext cx="479898" cy="212805"/>
            </a:xfrm>
            <a:prstGeom prst="rect">
              <a:avLst/>
            </a:prstGeom>
          </p:spPr>
        </p:pic>
      </p:grpSp>
      <p:pic>
        <p:nvPicPr>
          <p:cNvPr id="16" name="Picture 16"/>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4940194" y="8023788"/>
            <a:ext cx="666281" cy="347299"/>
          </a:xfrm>
          <a:prstGeom prst="rect">
            <a:avLst/>
          </a:prstGeom>
        </p:spPr>
      </p:pic>
      <p:grpSp>
        <p:nvGrpSpPr>
          <p:cNvPr id="17" name="Group 17"/>
          <p:cNvGrpSpPr/>
          <p:nvPr/>
        </p:nvGrpSpPr>
        <p:grpSpPr>
          <a:xfrm>
            <a:off x="3215270" y="4683696"/>
            <a:ext cx="1735579" cy="3358074"/>
            <a:chOff x="0" y="0"/>
            <a:chExt cx="2314105" cy="4477432"/>
          </a:xfrm>
        </p:grpSpPr>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84064" y="0"/>
              <a:ext cx="2101821" cy="2967666"/>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0" y="996169"/>
              <a:ext cx="2314105" cy="3481263"/>
            </a:xfrm>
            <a:prstGeom prst="rect">
              <a:avLst/>
            </a:prstGeom>
          </p:spPr>
        </p:pic>
        <p:pic>
          <p:nvPicPr>
            <p:cNvPr id="20" name="Picture 20"/>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868040" y="886689"/>
              <a:ext cx="983914" cy="397144"/>
            </a:xfrm>
            <a:prstGeom prst="rect">
              <a:avLst/>
            </a:prstGeom>
          </p:spPr>
        </p:pic>
      </p:grpSp>
      <p:pic>
        <p:nvPicPr>
          <p:cNvPr id="21" name="Picture 21"/>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3696692" y="7336467"/>
            <a:ext cx="333141" cy="173650"/>
          </a:xfrm>
          <a:prstGeom prst="rect">
            <a:avLst/>
          </a:prstGeom>
        </p:spPr>
      </p:pic>
      <p:pic>
        <p:nvPicPr>
          <p:cNvPr id="22" name="Picture 22"/>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59440" y="233037"/>
            <a:ext cx="2331487" cy="4951035"/>
          </a:xfrm>
          <a:prstGeom prst="rect">
            <a:avLst/>
          </a:prstGeom>
        </p:spPr>
      </p:pic>
      <p:pic>
        <p:nvPicPr>
          <p:cNvPr id="23" name="Picture 23"/>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52639" y="4520576"/>
            <a:ext cx="2340381" cy="906366"/>
          </a:xfrm>
          <a:prstGeom prst="rect">
            <a:avLst/>
          </a:prstGeom>
        </p:spPr>
      </p:pic>
      <p:pic>
        <p:nvPicPr>
          <p:cNvPr id="24" name="Picture 24"/>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16286570" y="2395311"/>
            <a:ext cx="5873616" cy="6215467"/>
          </a:xfrm>
          <a:prstGeom prst="rect">
            <a:avLst/>
          </a:prstGeom>
        </p:spPr>
      </p:pic>
      <p:pic>
        <p:nvPicPr>
          <p:cNvPr id="25" name="Picture 25"/>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rot="105523">
            <a:off x="11610319" y="5923647"/>
            <a:ext cx="1674338" cy="2092923"/>
          </a:xfrm>
          <a:prstGeom prst="rect">
            <a:avLst/>
          </a:prstGeom>
        </p:spPr>
      </p:pic>
      <p:pic>
        <p:nvPicPr>
          <p:cNvPr id="26" name="Picture 26"/>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a:off x="6708485" y="5746430"/>
            <a:ext cx="4735014" cy="5704837"/>
          </a:xfrm>
          <a:prstGeom prst="rect">
            <a:avLst/>
          </a:prstGeom>
        </p:spPr>
      </p:pic>
      <p:pic>
        <p:nvPicPr>
          <p:cNvPr id="27" name="Picture 27"/>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a:fillRect/>
          </a:stretch>
        </p:blipFill>
        <p:spPr>
          <a:xfrm>
            <a:off x="286799" y="6456805"/>
            <a:ext cx="1661505" cy="1365455"/>
          </a:xfrm>
          <a:prstGeom prst="rect">
            <a:avLst/>
          </a:prstGeom>
        </p:spPr>
      </p:pic>
      <p:pic>
        <p:nvPicPr>
          <p:cNvPr id="28" name="Picture 28"/>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a:fillRect/>
          </a:stretch>
        </p:blipFill>
        <p:spPr>
          <a:xfrm>
            <a:off x="6548762" y="1004931"/>
            <a:ext cx="9737809" cy="4138569"/>
          </a:xfrm>
          <a:prstGeom prst="rect">
            <a:avLst/>
          </a:prstGeom>
        </p:spPr>
      </p:pic>
      <p:pic>
        <p:nvPicPr>
          <p:cNvPr id="29" name="Picture 29"/>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a:fillRect/>
          </a:stretch>
        </p:blipFill>
        <p:spPr>
          <a:xfrm>
            <a:off x="5518660" y="4367656"/>
            <a:ext cx="2379651" cy="921574"/>
          </a:xfrm>
          <a:prstGeom prst="rect">
            <a:avLst/>
          </a:prstGeom>
        </p:spPr>
      </p:pic>
      <p:grpSp>
        <p:nvGrpSpPr>
          <p:cNvPr id="30" name="Group 30"/>
          <p:cNvGrpSpPr/>
          <p:nvPr/>
        </p:nvGrpSpPr>
        <p:grpSpPr>
          <a:xfrm>
            <a:off x="6975092" y="2708554"/>
            <a:ext cx="10284208" cy="6444996"/>
            <a:chOff x="0" y="0"/>
            <a:chExt cx="2708598" cy="1697447"/>
          </a:xfrm>
        </p:grpSpPr>
        <p:sp>
          <p:nvSpPr>
            <p:cNvPr id="31" name="Freeform 31"/>
            <p:cNvSpPr/>
            <p:nvPr/>
          </p:nvSpPr>
          <p:spPr>
            <a:xfrm>
              <a:off x="0" y="0"/>
              <a:ext cx="2708598" cy="1697447"/>
            </a:xfrm>
            <a:custGeom>
              <a:avLst/>
              <a:gdLst/>
              <a:ahLst/>
              <a:cxnLst/>
              <a:rect l="l" t="t" r="r" b="b"/>
              <a:pathLst>
                <a:path w="2708598" h="1697447">
                  <a:moveTo>
                    <a:pt x="48179" y="0"/>
                  </a:moveTo>
                  <a:lnTo>
                    <a:pt x="2660419" y="0"/>
                  </a:lnTo>
                  <a:cubicBezTo>
                    <a:pt x="2687027" y="0"/>
                    <a:pt x="2708598" y="21570"/>
                    <a:pt x="2708598" y="48179"/>
                  </a:cubicBezTo>
                  <a:lnTo>
                    <a:pt x="2708598" y="1649268"/>
                  </a:lnTo>
                  <a:cubicBezTo>
                    <a:pt x="2708598" y="1675877"/>
                    <a:pt x="2687027" y="1697447"/>
                    <a:pt x="2660419" y="1697447"/>
                  </a:cubicBezTo>
                  <a:lnTo>
                    <a:pt x="48179" y="1697447"/>
                  </a:lnTo>
                  <a:cubicBezTo>
                    <a:pt x="21570" y="1697447"/>
                    <a:pt x="0" y="1675877"/>
                    <a:pt x="0" y="1649268"/>
                  </a:cubicBezTo>
                  <a:lnTo>
                    <a:pt x="0" y="48179"/>
                  </a:lnTo>
                  <a:cubicBezTo>
                    <a:pt x="0" y="21570"/>
                    <a:pt x="21570" y="0"/>
                    <a:pt x="48179" y="0"/>
                  </a:cubicBezTo>
                  <a:close/>
                </a:path>
              </a:pathLst>
            </a:custGeom>
            <a:solidFill>
              <a:srgbClr val="FFFDEC"/>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7727660" y="3074600"/>
            <a:ext cx="8697199" cy="5427218"/>
          </a:xfrm>
          <a:prstGeom prst="rect">
            <a:avLst/>
          </a:prstGeom>
        </p:spPr>
        <p:txBody>
          <a:bodyPr lIns="0" tIns="0" rIns="0" bIns="0" rtlCol="0" anchor="t">
            <a:spAutoFit/>
          </a:bodyPr>
          <a:lstStyle/>
          <a:p>
            <a:pPr algn="just">
              <a:lnSpc>
                <a:spcPts val="4312"/>
              </a:lnSpc>
              <a:spcBef>
                <a:spcPct val="0"/>
              </a:spcBef>
            </a:pPr>
            <a:r>
              <a:rPr lang="en-US" sz="3080">
                <a:solidFill>
                  <a:srgbClr val="06605A"/>
                </a:solidFill>
                <a:latin typeface="Montserrat Classic"/>
              </a:rPr>
              <a:t>We call it </a:t>
            </a:r>
            <a:r>
              <a:rPr lang="en-US" sz="3080">
                <a:solidFill>
                  <a:srgbClr val="06605A"/>
                </a:solidFill>
                <a:latin typeface="Montserrat Classic Bold"/>
              </a:rPr>
              <a:t>“Workspace”</a:t>
            </a:r>
            <a:r>
              <a:rPr lang="en-US" sz="3080">
                <a:solidFill>
                  <a:srgbClr val="06605A"/>
                </a:solidFill>
                <a:latin typeface="Montserrat Classic"/>
              </a:rPr>
              <a:t> because it is a game simulation platform for users to experience the career they are interested in and directly work in a professional environment with an income burden. The game's main interface is a scaled-down metropolis, where young people's ideas and possibilities are unrestricted. Companies, corporations, and agencies from many industries are constructed in this region on a large scale.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7308"/>
          <a:stretch>
            <a:fillRect/>
          </a:stretch>
        </p:blipFill>
        <p:spPr>
          <a:xfrm>
            <a:off x="0" y="-2222874"/>
            <a:ext cx="19703012" cy="82296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858703" y="3046285"/>
            <a:ext cx="5012201" cy="316224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77482" y="6765544"/>
            <a:ext cx="5423095" cy="440902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565095" y="6511551"/>
            <a:ext cx="1650556" cy="2309938"/>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696692" y="7336467"/>
            <a:ext cx="333141" cy="173650"/>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567667" y="8263055"/>
            <a:ext cx="2303237" cy="1030175"/>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09858" y="-433346"/>
            <a:ext cx="15608934" cy="6633797"/>
          </a:xfrm>
          <a:prstGeom prst="rect">
            <a:avLst/>
          </a:prstGeom>
        </p:spPr>
      </p:pic>
      <p:pic>
        <p:nvPicPr>
          <p:cNvPr id="9" name="Picture 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7903790" y="3659734"/>
            <a:ext cx="5569451" cy="5893599"/>
          </a:xfrm>
          <a:prstGeom prst="rect">
            <a:avLst/>
          </a:prstGeom>
        </p:spPr>
      </p:pic>
      <p:pic>
        <p:nvPicPr>
          <p:cNvPr id="10" name="Picture 1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105523">
            <a:off x="11610319" y="5923647"/>
            <a:ext cx="1674338" cy="2092923"/>
          </a:xfrm>
          <a:prstGeom prst="rect">
            <a:avLst/>
          </a:prstGeom>
        </p:spPr>
      </p:pic>
      <p:pic>
        <p:nvPicPr>
          <p:cNvPr id="11" name="Picture 1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639608" y="7676746"/>
            <a:ext cx="2639608" cy="1785335"/>
          </a:xfrm>
          <a:prstGeom prst="rect">
            <a:avLst/>
          </a:prstGeom>
        </p:spPr>
      </p:pic>
      <p:pic>
        <p:nvPicPr>
          <p:cNvPr id="12" name="Picture 12"/>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36541"/>
          <a:stretch>
            <a:fillRect/>
          </a:stretch>
        </p:blipFill>
        <p:spPr>
          <a:xfrm>
            <a:off x="5410453" y="6200451"/>
            <a:ext cx="5787143" cy="4424637"/>
          </a:xfrm>
          <a:prstGeom prst="rect">
            <a:avLst/>
          </a:prstGeom>
        </p:spPr>
      </p:pic>
      <p:grpSp>
        <p:nvGrpSpPr>
          <p:cNvPr id="13" name="Group 13"/>
          <p:cNvGrpSpPr/>
          <p:nvPr/>
        </p:nvGrpSpPr>
        <p:grpSpPr>
          <a:xfrm>
            <a:off x="8824347" y="2416364"/>
            <a:ext cx="8831793" cy="6622838"/>
            <a:chOff x="0" y="0"/>
            <a:chExt cx="2326069" cy="1744287"/>
          </a:xfrm>
        </p:grpSpPr>
        <p:sp>
          <p:nvSpPr>
            <p:cNvPr id="14" name="Freeform 14"/>
            <p:cNvSpPr/>
            <p:nvPr/>
          </p:nvSpPr>
          <p:spPr>
            <a:xfrm>
              <a:off x="0" y="0"/>
              <a:ext cx="2326069" cy="1744287"/>
            </a:xfrm>
            <a:custGeom>
              <a:avLst/>
              <a:gdLst/>
              <a:ahLst/>
              <a:cxnLst/>
              <a:rect l="l" t="t" r="r" b="b"/>
              <a:pathLst>
                <a:path w="2326069" h="1744287">
                  <a:moveTo>
                    <a:pt x="56102" y="0"/>
                  </a:moveTo>
                  <a:lnTo>
                    <a:pt x="2269967" y="0"/>
                  </a:lnTo>
                  <a:cubicBezTo>
                    <a:pt x="2284846" y="0"/>
                    <a:pt x="2299116" y="5911"/>
                    <a:pt x="2309637" y="16432"/>
                  </a:cubicBezTo>
                  <a:cubicBezTo>
                    <a:pt x="2320158" y="26953"/>
                    <a:pt x="2326069" y="41223"/>
                    <a:pt x="2326069" y="56102"/>
                  </a:cubicBezTo>
                  <a:lnTo>
                    <a:pt x="2326069" y="1688184"/>
                  </a:lnTo>
                  <a:cubicBezTo>
                    <a:pt x="2326069" y="1719169"/>
                    <a:pt x="2300951" y="1744287"/>
                    <a:pt x="2269967" y="1744287"/>
                  </a:cubicBezTo>
                  <a:lnTo>
                    <a:pt x="56102" y="1744287"/>
                  </a:lnTo>
                  <a:cubicBezTo>
                    <a:pt x="41223" y="1744287"/>
                    <a:pt x="26953" y="1738376"/>
                    <a:pt x="16432" y="1727855"/>
                  </a:cubicBezTo>
                  <a:cubicBezTo>
                    <a:pt x="5911" y="1717333"/>
                    <a:pt x="0" y="1703064"/>
                    <a:pt x="0" y="1688184"/>
                  </a:cubicBezTo>
                  <a:lnTo>
                    <a:pt x="0" y="56102"/>
                  </a:lnTo>
                  <a:cubicBezTo>
                    <a:pt x="0" y="41223"/>
                    <a:pt x="5911" y="26953"/>
                    <a:pt x="16432" y="16432"/>
                  </a:cubicBezTo>
                  <a:cubicBezTo>
                    <a:pt x="26953" y="5911"/>
                    <a:pt x="41223" y="0"/>
                    <a:pt x="56102" y="0"/>
                  </a:cubicBezTo>
                  <a:close/>
                </a:path>
              </a:pathLst>
            </a:custGeom>
            <a:solidFill>
              <a:srgbClr val="FEFAED"/>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191210" y="7585494"/>
            <a:ext cx="1403399" cy="1967839"/>
            <a:chOff x="0" y="0"/>
            <a:chExt cx="1871199" cy="2623785"/>
          </a:xfrm>
        </p:grpSpPr>
        <p:pic>
          <p:nvPicPr>
            <p:cNvPr id="17" name="Picture 17"/>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531829" y="0"/>
              <a:ext cx="807541" cy="915213"/>
            </a:xfrm>
            <a:prstGeom prst="rect">
              <a:avLst/>
            </a:prstGeom>
          </p:spPr>
        </p:pic>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0" y="796259"/>
              <a:ext cx="1871199" cy="1827526"/>
            </a:xfrm>
            <a:prstGeom prst="rect">
              <a:avLst/>
            </a:prstGeom>
          </p:spPr>
        </p:pic>
        <p:pic>
          <p:nvPicPr>
            <p:cNvPr id="19" name="Picture 1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790213" y="389313"/>
              <a:ext cx="549157" cy="304532"/>
            </a:xfrm>
            <a:prstGeom prst="rect">
              <a:avLst/>
            </a:prstGeom>
          </p:spPr>
        </p:pic>
        <p:pic>
          <p:nvPicPr>
            <p:cNvPr id="20" name="Picture 20"/>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764742" y="330200"/>
              <a:ext cx="574627" cy="254812"/>
            </a:xfrm>
            <a:prstGeom prst="rect">
              <a:avLst/>
            </a:prstGeom>
          </p:spPr>
        </p:pic>
      </p:grpSp>
      <p:pic>
        <p:nvPicPr>
          <p:cNvPr id="21" name="Picture 21"/>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3624288" y="6606533"/>
            <a:ext cx="881290" cy="1573732"/>
          </a:xfrm>
          <a:prstGeom prst="rect">
            <a:avLst/>
          </a:prstGeom>
        </p:spPr>
      </p:pic>
      <p:pic>
        <p:nvPicPr>
          <p:cNvPr id="22" name="Picture 22"/>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1613348" y="8018094"/>
            <a:ext cx="863767" cy="1443987"/>
          </a:xfrm>
          <a:prstGeom prst="rect">
            <a:avLst/>
          </a:prstGeom>
        </p:spPr>
      </p:pic>
      <p:pic>
        <p:nvPicPr>
          <p:cNvPr id="23" name="Picture 23"/>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229787" y="8821489"/>
            <a:ext cx="1383560" cy="1056694"/>
          </a:xfrm>
          <a:prstGeom prst="rect">
            <a:avLst/>
          </a:prstGeom>
        </p:spPr>
      </p:pic>
      <p:pic>
        <p:nvPicPr>
          <p:cNvPr id="24" name="Picture 24"/>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rot="-140452">
            <a:off x="1096789" y="7306246"/>
            <a:ext cx="2061559" cy="558495"/>
          </a:xfrm>
          <a:prstGeom prst="rect">
            <a:avLst/>
          </a:prstGeom>
        </p:spPr>
      </p:pic>
      <p:pic>
        <p:nvPicPr>
          <p:cNvPr id="25" name="Picture 2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105523">
            <a:off x="-768765" y="3017895"/>
            <a:ext cx="2761672" cy="3452090"/>
          </a:xfrm>
          <a:prstGeom prst="rect">
            <a:avLst/>
          </a:prstGeom>
        </p:spPr>
      </p:pic>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3877" y="5898447"/>
            <a:ext cx="2303237" cy="1030175"/>
          </a:xfrm>
          <a:prstGeom prst="rect">
            <a:avLst/>
          </a:prstGeom>
        </p:spPr>
      </p:pic>
      <p:sp>
        <p:nvSpPr>
          <p:cNvPr id="27" name="TextBox 27"/>
          <p:cNvSpPr txBox="1"/>
          <p:nvPr/>
        </p:nvSpPr>
        <p:spPr>
          <a:xfrm>
            <a:off x="9368376" y="2854978"/>
            <a:ext cx="7743734" cy="5646840"/>
          </a:xfrm>
          <a:prstGeom prst="rect">
            <a:avLst/>
          </a:prstGeom>
        </p:spPr>
        <p:txBody>
          <a:bodyPr lIns="0" tIns="0" rIns="0" bIns="0" rtlCol="0" anchor="t">
            <a:spAutoFit/>
          </a:bodyPr>
          <a:lstStyle/>
          <a:p>
            <a:pPr algn="just">
              <a:lnSpc>
                <a:spcPts val="4052"/>
              </a:lnSpc>
            </a:pPr>
            <a:r>
              <a:rPr lang="en-US" sz="3116">
                <a:solidFill>
                  <a:srgbClr val="1E5A66"/>
                </a:solidFill>
                <a:latin typeface="Montserrat Classic Bold"/>
              </a:rPr>
              <a:t>Users can select a job for themselves based on their interests</a:t>
            </a:r>
            <a:r>
              <a:rPr lang="en-US" sz="3116">
                <a:solidFill>
                  <a:srgbClr val="1E5A66"/>
                </a:solidFill>
                <a:latin typeface="Montserrat Classic"/>
              </a:rPr>
              <a:t>, whether they want to be a doctor working in a public hospital, a teacher lecturing in a specialized school, or an entrepreneur who started his own business. During your career, you will be able to perform tasks directly related to your industry, listen to advice from colleagues and superiors and have the opportunity to be promoted.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6D95B"/>
        </a:solidFill>
        <a:effectLst/>
      </p:bgPr>
    </p:bg>
    <p:spTree>
      <p:nvGrpSpPr>
        <p:cNvPr id="1" name=""/>
        <p:cNvGrpSpPr/>
        <p:nvPr/>
      </p:nvGrpSpPr>
      <p:grpSpPr>
        <a:xfrm>
          <a:off x="0" y="0"/>
          <a:ext cx="0" cy="0"/>
          <a:chOff x="0" y="0"/>
          <a:chExt cx="0" cy="0"/>
        </a:xfrm>
      </p:grpSpPr>
      <p:sp>
        <p:nvSpPr>
          <p:cNvPr id="2" name="AutoShape 2"/>
          <p:cNvSpPr/>
          <p:nvPr/>
        </p:nvSpPr>
        <p:spPr>
          <a:xfrm>
            <a:off x="-142216" y="-1342402"/>
            <a:ext cx="18522012" cy="7373426"/>
          </a:xfrm>
          <a:prstGeom prst="rect">
            <a:avLst/>
          </a:prstGeom>
          <a:solidFill>
            <a:srgbClr val="8FD4D4"/>
          </a:solidFill>
        </p:spPr>
      </p:sp>
      <p:pic>
        <p:nvPicPr>
          <p:cNvPr id="3" name="Picture 3"/>
          <p:cNvPicPr>
            <a:picLocks noChangeAspect="1"/>
          </p:cNvPicPr>
          <p:nvPr/>
        </p:nvPicPr>
        <p:blipFill>
          <a:blip r:embed="rId2">
            <a:alphaModFix amt="73000"/>
          </a:blip>
          <a:srcRect t="1309" b="38617"/>
          <a:stretch>
            <a:fillRect/>
          </a:stretch>
        </p:blipFill>
        <p:spPr>
          <a:xfrm>
            <a:off x="-669944" y="-2340994"/>
            <a:ext cx="20561777" cy="82296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282254" y="4854836"/>
            <a:ext cx="40778201" cy="17571698"/>
          </a:xfrm>
          <a:prstGeom prst="rect">
            <a:avLst/>
          </a:prstGeom>
        </p:spPr>
      </p:pic>
      <p:pic>
        <p:nvPicPr>
          <p:cNvPr id="5" name="Picture 5"/>
          <p:cNvPicPr>
            <a:picLocks noChangeAspect="1"/>
          </p:cNvPicPr>
          <p:nvPr/>
        </p:nvPicPr>
        <p:blipFill>
          <a:blip r:embed="rId5"/>
          <a:srcRect/>
          <a:stretch>
            <a:fillRect/>
          </a:stretch>
        </p:blipFill>
        <p:spPr>
          <a:xfrm>
            <a:off x="5033951" y="1590627"/>
            <a:ext cx="2305069" cy="1141009"/>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416440" y="3899599"/>
            <a:ext cx="3056889" cy="2295445"/>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031024"/>
            <a:ext cx="19557541" cy="760966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984640" y="6610292"/>
            <a:ext cx="866711" cy="1532769"/>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269136" y="2788427"/>
            <a:ext cx="2982654" cy="3468202"/>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95947" y="2788427"/>
            <a:ext cx="2982654" cy="346820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95315" y="7658883"/>
            <a:ext cx="1142541" cy="2020571"/>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42216" y="4622621"/>
            <a:ext cx="1880072" cy="1572424"/>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382450" y="6115949"/>
            <a:ext cx="1142541" cy="2020571"/>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6063024" y="3838015"/>
            <a:ext cx="3715746" cy="2418613"/>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1979045" y="3758920"/>
            <a:ext cx="3722872" cy="2497709"/>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163393" y="4622621"/>
            <a:ext cx="2438297" cy="1649175"/>
          </a:xfrm>
          <a:prstGeom prst="rect">
            <a:avLst/>
          </a:prstGeom>
        </p:spPr>
      </p:pic>
      <p:sp>
        <p:nvSpPr>
          <p:cNvPr id="17" name="TextBox 17"/>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06605A"/>
                </a:solidFill>
                <a:latin typeface="Canva Sans Bold"/>
              </a:rPr>
              <a:t>Architect</a:t>
            </a:r>
          </a:p>
          <a:p>
            <a:pPr algn="ctr">
              <a:lnSpc>
                <a:spcPts val="3359"/>
              </a:lnSpc>
              <a:spcBef>
                <a:spcPct val="0"/>
              </a:spcBef>
            </a:pPr>
            <a:endParaRPr lang="en-US" sz="2999">
              <a:solidFill>
                <a:srgbClr val="06605A"/>
              </a:solidFill>
              <a:latin typeface="Canva Sans Bold"/>
            </a:endParaRPr>
          </a:p>
          <a:p>
            <a:pPr algn="ctr">
              <a:lnSpc>
                <a:spcPts val="3359"/>
              </a:lnSpc>
              <a:spcBef>
                <a:spcPct val="0"/>
              </a:spcBef>
            </a:pPr>
            <a:r>
              <a:rPr lang="en-US" sz="2399">
                <a:solidFill>
                  <a:srgbClr val="06605A"/>
                </a:solidFill>
                <a:latin typeface="Canva Sans Bold"/>
              </a:rPr>
              <a:t>INTJ-A / INTJ-T</a:t>
            </a:r>
          </a:p>
        </p:txBody>
      </p:sp>
      <p:pic>
        <p:nvPicPr>
          <p:cNvPr id="18" name="Picture 18"/>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2109810" y="4622621"/>
            <a:ext cx="2315471" cy="3659509"/>
          </a:xfrm>
          <a:prstGeom prst="rect">
            <a:avLst/>
          </a:prstGeom>
        </p:spPr>
      </p:pic>
      <p:pic>
        <p:nvPicPr>
          <p:cNvPr id="19" name="Picture 19"/>
          <p:cNvPicPr>
            <a:picLocks noChangeAspect="1"/>
          </p:cNvPicPr>
          <p:nvPr/>
        </p:nvPicPr>
        <p:blipFill>
          <a:blip r:embed="rId5"/>
          <a:srcRect/>
          <a:stretch>
            <a:fillRect/>
          </a:stretch>
        </p:blipFill>
        <p:spPr>
          <a:xfrm>
            <a:off x="815466" y="1115343"/>
            <a:ext cx="2305069" cy="1141009"/>
          </a:xfrm>
          <a:prstGeom prst="rect">
            <a:avLst/>
          </a:prstGeom>
        </p:spPr>
      </p:pic>
      <p:grpSp>
        <p:nvGrpSpPr>
          <p:cNvPr id="20" name="Group 20"/>
          <p:cNvGrpSpPr/>
          <p:nvPr/>
        </p:nvGrpSpPr>
        <p:grpSpPr>
          <a:xfrm>
            <a:off x="1357811" y="7376676"/>
            <a:ext cx="15822652" cy="2215058"/>
            <a:chOff x="0" y="0"/>
            <a:chExt cx="4167283" cy="583390"/>
          </a:xfrm>
        </p:grpSpPr>
        <p:sp>
          <p:nvSpPr>
            <p:cNvPr id="21" name="Freeform 21"/>
            <p:cNvSpPr/>
            <p:nvPr/>
          </p:nvSpPr>
          <p:spPr>
            <a:xfrm>
              <a:off x="0" y="0"/>
              <a:ext cx="4167283" cy="583390"/>
            </a:xfrm>
            <a:custGeom>
              <a:avLst/>
              <a:gdLst/>
              <a:ahLst/>
              <a:cxnLst/>
              <a:rect l="l" t="t" r="r" b="b"/>
              <a:pathLst>
                <a:path w="4167283" h="583390">
                  <a:moveTo>
                    <a:pt x="31315" y="0"/>
                  </a:moveTo>
                  <a:lnTo>
                    <a:pt x="4135968" y="0"/>
                  </a:lnTo>
                  <a:cubicBezTo>
                    <a:pt x="4153263" y="0"/>
                    <a:pt x="4167283" y="14020"/>
                    <a:pt x="4167283" y="31315"/>
                  </a:cubicBezTo>
                  <a:lnTo>
                    <a:pt x="4167283" y="552075"/>
                  </a:lnTo>
                  <a:cubicBezTo>
                    <a:pt x="4167283" y="560380"/>
                    <a:pt x="4163983" y="568345"/>
                    <a:pt x="4158111" y="574218"/>
                  </a:cubicBezTo>
                  <a:cubicBezTo>
                    <a:pt x="4152238" y="580091"/>
                    <a:pt x="4144273" y="583390"/>
                    <a:pt x="4135968" y="583390"/>
                  </a:cubicBezTo>
                  <a:lnTo>
                    <a:pt x="31315" y="583390"/>
                  </a:lnTo>
                  <a:cubicBezTo>
                    <a:pt x="23010" y="583390"/>
                    <a:pt x="15045" y="580091"/>
                    <a:pt x="9172" y="574218"/>
                  </a:cubicBezTo>
                  <a:cubicBezTo>
                    <a:pt x="3299" y="568345"/>
                    <a:pt x="0" y="560380"/>
                    <a:pt x="0" y="552075"/>
                  </a:cubicBezTo>
                  <a:lnTo>
                    <a:pt x="0" y="31315"/>
                  </a:lnTo>
                  <a:cubicBezTo>
                    <a:pt x="0" y="23010"/>
                    <a:pt x="3299" y="15045"/>
                    <a:pt x="9172" y="9172"/>
                  </a:cubicBezTo>
                  <a:cubicBezTo>
                    <a:pt x="15045" y="3299"/>
                    <a:pt x="23010" y="0"/>
                    <a:pt x="31315" y="0"/>
                  </a:cubicBezTo>
                  <a:close/>
                </a:path>
              </a:pathLst>
            </a:custGeom>
            <a:solidFill>
              <a:srgbClr val="FDFFED"/>
            </a:solidFill>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23" name="Group 23"/>
          <p:cNvGrpSpPr/>
          <p:nvPr/>
        </p:nvGrpSpPr>
        <p:grpSpPr>
          <a:xfrm>
            <a:off x="14624187" y="1203301"/>
            <a:ext cx="3587618" cy="950568"/>
            <a:chOff x="0" y="0"/>
            <a:chExt cx="944887" cy="250355"/>
          </a:xfrm>
        </p:grpSpPr>
        <p:sp>
          <p:nvSpPr>
            <p:cNvPr id="24" name="Freeform 24"/>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DEF4CD"/>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my maples: 10</a:t>
              </a:r>
            </a:p>
          </p:txBody>
        </p:sp>
      </p:grpSp>
      <p:pic>
        <p:nvPicPr>
          <p:cNvPr id="26" name="Picture 26"/>
          <p:cNvPicPr>
            <a:picLocks noChangeAspect="1"/>
          </p:cNvPicPr>
          <p:nvPr/>
        </p:nvPicPr>
        <p:blipFill>
          <a:blip r:embed="rId5"/>
          <a:srcRect/>
          <a:stretch>
            <a:fillRect/>
          </a:stretch>
        </p:blipFill>
        <p:spPr>
          <a:xfrm>
            <a:off x="11082555" y="1203301"/>
            <a:ext cx="2305069" cy="1141009"/>
          </a:xfrm>
          <a:prstGeom prst="rect">
            <a:avLst/>
          </a:prstGeom>
        </p:spPr>
      </p:pic>
      <p:sp>
        <p:nvSpPr>
          <p:cNvPr id="27" name="TextBox 27"/>
          <p:cNvSpPr txBox="1"/>
          <p:nvPr/>
        </p:nvSpPr>
        <p:spPr>
          <a:xfrm>
            <a:off x="1968000" y="7611258"/>
            <a:ext cx="14883351" cy="1619407"/>
          </a:xfrm>
          <a:prstGeom prst="rect">
            <a:avLst/>
          </a:prstGeom>
        </p:spPr>
        <p:txBody>
          <a:bodyPr lIns="0" tIns="0" rIns="0" bIns="0" rtlCol="0" anchor="t">
            <a:spAutoFit/>
          </a:bodyPr>
          <a:lstStyle/>
          <a:p>
            <a:pPr algn="ctr">
              <a:lnSpc>
                <a:spcPts val="2616"/>
              </a:lnSpc>
            </a:pPr>
            <a:r>
              <a:rPr lang="en-US" sz="1868">
                <a:solidFill>
                  <a:srgbClr val="14263C"/>
                </a:solidFill>
                <a:latin typeface="Montserrat Classic"/>
              </a:rPr>
              <a:t>Hello, welcome to our workspace!</a:t>
            </a:r>
          </a:p>
          <a:p>
            <a:pPr algn="ctr">
              <a:lnSpc>
                <a:spcPts val="2616"/>
              </a:lnSpc>
              <a:spcBef>
                <a:spcPct val="0"/>
              </a:spcBef>
            </a:pPr>
            <a:r>
              <a:rPr lang="en-US" sz="1868">
                <a:solidFill>
                  <a:srgbClr val="14263C"/>
                </a:solidFill>
                <a:latin typeface="Montserrat Classic"/>
              </a:rPr>
              <a:t>From this moment, you have officially become a recruitment officer for company A. Here, you will be assigned tasks related to this job. You will have to complete tasks to get a chance to level up and please the difficult boss. When you complete the assigned work, your boss will reward you with a certain number of maple leaves representing the currency in this world. Be aware that if you don't complete the mission in 3 tries, you will be fined or even demoted! Good luck and enjoy the game!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9E4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27" b="47723"/>
          <a:stretch>
            <a:fillRect/>
          </a:stretch>
        </p:blipFill>
        <p:spPr>
          <a:xfrm>
            <a:off x="-1772893" y="-349380"/>
            <a:ext cx="24107645" cy="747662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63098" y="-3636462"/>
            <a:ext cx="15726576" cy="1632003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9282254" y="4854836"/>
            <a:ext cx="40778201" cy="17571698"/>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293335" y="4196465"/>
            <a:ext cx="777714" cy="752262"/>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199421" y="8367359"/>
            <a:ext cx="1059879" cy="1675096"/>
          </a:xfrm>
          <a:prstGeom prst="rect">
            <a:avLst/>
          </a:prstGeom>
        </p:spPr>
      </p:pic>
      <p:grpSp>
        <p:nvGrpSpPr>
          <p:cNvPr id="7" name="Group 7"/>
          <p:cNvGrpSpPr/>
          <p:nvPr/>
        </p:nvGrpSpPr>
        <p:grpSpPr>
          <a:xfrm>
            <a:off x="13591414" y="553416"/>
            <a:ext cx="3587618" cy="950568"/>
            <a:chOff x="0" y="0"/>
            <a:chExt cx="944887" cy="250355"/>
          </a:xfrm>
        </p:grpSpPr>
        <p:sp>
          <p:nvSpPr>
            <p:cNvPr id="8" name="Freeform 8"/>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631740" y="3512299"/>
            <a:ext cx="2050452" cy="2022511"/>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682193" y="9258300"/>
            <a:ext cx="1142602" cy="1568310"/>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362978" y="8939430"/>
            <a:ext cx="1207725" cy="1615130"/>
          </a:xfrm>
          <a:prstGeom prst="rect">
            <a:avLst/>
          </a:prstGeom>
        </p:spPr>
      </p:pic>
      <p:pic>
        <p:nvPicPr>
          <p:cNvPr id="13" name="Picture 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263478" y="8718690"/>
            <a:ext cx="1374763" cy="1675096"/>
          </a:xfrm>
          <a:prstGeom prst="rect">
            <a:avLst/>
          </a:prstGeom>
        </p:spPr>
      </p:pic>
      <p:pic>
        <p:nvPicPr>
          <p:cNvPr id="14" name="Picture 1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301170" y="3561340"/>
            <a:ext cx="8685133" cy="8637760"/>
          </a:xfrm>
          <a:prstGeom prst="rect">
            <a:avLst/>
          </a:prstGeom>
        </p:spPr>
      </p:pic>
      <p:pic>
        <p:nvPicPr>
          <p:cNvPr id="15" name="Picture 15"/>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9638241" y="8718690"/>
            <a:ext cx="1374763" cy="1675096"/>
          </a:xfrm>
          <a:prstGeom prst="rect">
            <a:avLst/>
          </a:prstGeom>
        </p:spPr>
      </p:pic>
      <p:sp>
        <p:nvSpPr>
          <p:cNvPr id="16" name="TextBox 16"/>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Canva Sans Bold"/>
              </a:rPr>
              <a:t>Architect</a:t>
            </a:r>
          </a:p>
          <a:p>
            <a:pPr algn="ctr">
              <a:lnSpc>
                <a:spcPts val="3359"/>
              </a:lnSpc>
              <a:spcBef>
                <a:spcPct val="0"/>
              </a:spcBef>
            </a:pPr>
            <a:endParaRPr lang="en-US" sz="2999">
              <a:solidFill>
                <a:srgbClr val="FFFFFF"/>
              </a:solidFill>
              <a:latin typeface="Canva Sans Bold"/>
            </a:endParaRPr>
          </a:p>
          <a:p>
            <a:pPr algn="ctr">
              <a:lnSpc>
                <a:spcPts val="3359"/>
              </a:lnSpc>
              <a:spcBef>
                <a:spcPct val="0"/>
              </a:spcBef>
            </a:pPr>
            <a:r>
              <a:rPr lang="en-US" sz="2399">
                <a:solidFill>
                  <a:srgbClr val="FFFFFF"/>
                </a:solidFill>
                <a:latin typeface="Canva Sans Bold"/>
              </a:rPr>
              <a:t>INTJ-A / INTJ-T</a:t>
            </a:r>
          </a:p>
        </p:txBody>
      </p:sp>
      <p:grpSp>
        <p:nvGrpSpPr>
          <p:cNvPr id="17" name="Group 17"/>
          <p:cNvGrpSpPr/>
          <p:nvPr/>
        </p:nvGrpSpPr>
        <p:grpSpPr>
          <a:xfrm>
            <a:off x="12895758" y="1653152"/>
            <a:ext cx="4978930" cy="2554936"/>
            <a:chOff x="0" y="0"/>
            <a:chExt cx="1311323" cy="672905"/>
          </a:xfrm>
        </p:grpSpPr>
        <p:sp>
          <p:nvSpPr>
            <p:cNvPr id="18" name="Freeform 18"/>
            <p:cNvSpPr/>
            <p:nvPr/>
          </p:nvSpPr>
          <p:spPr>
            <a:xfrm>
              <a:off x="0" y="0"/>
              <a:ext cx="1311323" cy="672905"/>
            </a:xfrm>
            <a:custGeom>
              <a:avLst/>
              <a:gdLst/>
              <a:ahLst/>
              <a:cxnLst/>
              <a:rect l="l" t="t" r="r" b="b"/>
              <a:pathLst>
                <a:path w="1311323" h="672905">
                  <a:moveTo>
                    <a:pt x="99516" y="0"/>
                  </a:moveTo>
                  <a:lnTo>
                    <a:pt x="1211807" y="0"/>
                  </a:lnTo>
                  <a:cubicBezTo>
                    <a:pt x="1266768" y="0"/>
                    <a:pt x="1311323" y="44555"/>
                    <a:pt x="1311323" y="99516"/>
                  </a:cubicBezTo>
                  <a:lnTo>
                    <a:pt x="1311323" y="573389"/>
                  </a:lnTo>
                  <a:cubicBezTo>
                    <a:pt x="1311323" y="628350"/>
                    <a:pt x="1266768" y="672905"/>
                    <a:pt x="1211807" y="672905"/>
                  </a:cubicBezTo>
                  <a:lnTo>
                    <a:pt x="99516" y="672905"/>
                  </a:lnTo>
                  <a:cubicBezTo>
                    <a:pt x="44555" y="672905"/>
                    <a:pt x="0" y="628350"/>
                    <a:pt x="0" y="573389"/>
                  </a:cubicBezTo>
                  <a:lnTo>
                    <a:pt x="0" y="99516"/>
                  </a:lnTo>
                  <a:cubicBezTo>
                    <a:pt x="0" y="44555"/>
                    <a:pt x="44555" y="0"/>
                    <a:pt x="99516" y="0"/>
                  </a:cubicBezTo>
                  <a:close/>
                </a:path>
              </a:pathLst>
            </a:custGeom>
            <a:solidFill>
              <a:srgbClr val="FFFDEC"/>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0" name="Picture 20"/>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7259300" y="6116964"/>
            <a:ext cx="1142541" cy="2020571"/>
          </a:xfrm>
          <a:prstGeom prst="rect">
            <a:avLst/>
          </a:prstGeom>
        </p:spPr>
      </p:pic>
      <p:sp>
        <p:nvSpPr>
          <p:cNvPr id="21" name="TextBox 21"/>
          <p:cNvSpPr txBox="1"/>
          <p:nvPr/>
        </p:nvSpPr>
        <p:spPr>
          <a:xfrm>
            <a:off x="13436225" y="2083213"/>
            <a:ext cx="3897996" cy="1990090"/>
          </a:xfrm>
          <a:prstGeom prst="rect">
            <a:avLst/>
          </a:prstGeom>
        </p:spPr>
        <p:txBody>
          <a:bodyPr lIns="0" tIns="0" rIns="0" bIns="0" rtlCol="0" anchor="t">
            <a:spAutoFit/>
          </a:bodyPr>
          <a:lstStyle/>
          <a:p>
            <a:pPr algn="ctr">
              <a:lnSpc>
                <a:spcPts val="2659"/>
              </a:lnSpc>
              <a:spcBef>
                <a:spcPct val="0"/>
              </a:spcBef>
            </a:pPr>
            <a:r>
              <a:rPr lang="en-US" sz="1899">
                <a:solidFill>
                  <a:srgbClr val="14263C"/>
                </a:solidFill>
                <a:latin typeface="Montserrat Classic"/>
              </a:rPr>
              <a:t>The left corner on the 2nd floor is our difficult boss - the one you have to conquer. Try to overcome his difficult challenges to win the maple leaf!</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00401" y="741362"/>
            <a:ext cx="28330841" cy="1102327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3148" y="-14404096"/>
            <a:ext cx="23999502" cy="249051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282254" y="4854836"/>
            <a:ext cx="40778201" cy="17571698"/>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016016" y="3185209"/>
            <a:ext cx="777714" cy="752262"/>
          </a:xfrm>
          <a:prstGeom prst="rect">
            <a:avLst/>
          </a:prstGeom>
        </p:spPr>
      </p:pic>
      <p:grpSp>
        <p:nvGrpSpPr>
          <p:cNvPr id="6" name="Group 6"/>
          <p:cNvGrpSpPr/>
          <p:nvPr/>
        </p:nvGrpSpPr>
        <p:grpSpPr>
          <a:xfrm>
            <a:off x="14700382" y="553416"/>
            <a:ext cx="3587618" cy="950568"/>
            <a:chOff x="0" y="0"/>
            <a:chExt cx="944887" cy="250355"/>
          </a:xfrm>
        </p:grpSpPr>
        <p:sp>
          <p:nvSpPr>
            <p:cNvPr id="7" name="Freeform 7"/>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grpSp>
        <p:nvGrpSpPr>
          <p:cNvPr id="9" name="Group 9"/>
          <p:cNvGrpSpPr/>
          <p:nvPr/>
        </p:nvGrpSpPr>
        <p:grpSpPr>
          <a:xfrm>
            <a:off x="6301993" y="741362"/>
            <a:ext cx="4978930" cy="1090255"/>
            <a:chOff x="0" y="0"/>
            <a:chExt cx="1311323" cy="287145"/>
          </a:xfrm>
        </p:grpSpPr>
        <p:sp>
          <p:nvSpPr>
            <p:cNvPr id="10" name="Freeform 10"/>
            <p:cNvSpPr/>
            <p:nvPr/>
          </p:nvSpPr>
          <p:spPr>
            <a:xfrm>
              <a:off x="0" y="0"/>
              <a:ext cx="1311323" cy="287145"/>
            </a:xfrm>
            <a:custGeom>
              <a:avLst/>
              <a:gdLst/>
              <a:ahLst/>
              <a:cxnLst/>
              <a:rect l="l" t="t" r="r" b="b"/>
              <a:pathLst>
                <a:path w="1311323" h="287145">
                  <a:moveTo>
                    <a:pt x="99516" y="0"/>
                  </a:moveTo>
                  <a:lnTo>
                    <a:pt x="1211807" y="0"/>
                  </a:lnTo>
                  <a:cubicBezTo>
                    <a:pt x="1266768" y="0"/>
                    <a:pt x="1311323" y="44555"/>
                    <a:pt x="1311323" y="99516"/>
                  </a:cubicBezTo>
                  <a:lnTo>
                    <a:pt x="1311323" y="187629"/>
                  </a:lnTo>
                  <a:cubicBezTo>
                    <a:pt x="1311323" y="242590"/>
                    <a:pt x="1266768" y="287145"/>
                    <a:pt x="1211807" y="287145"/>
                  </a:cubicBezTo>
                  <a:lnTo>
                    <a:pt x="99516" y="287145"/>
                  </a:lnTo>
                  <a:cubicBezTo>
                    <a:pt x="44555" y="287145"/>
                    <a:pt x="0" y="242590"/>
                    <a:pt x="0" y="187629"/>
                  </a:cubicBezTo>
                  <a:lnTo>
                    <a:pt x="0" y="99516"/>
                  </a:lnTo>
                  <a:cubicBezTo>
                    <a:pt x="0" y="44555"/>
                    <a:pt x="44555" y="0"/>
                    <a:pt x="99516" y="0"/>
                  </a:cubicBezTo>
                  <a:close/>
                </a:path>
              </a:pathLst>
            </a:custGeom>
            <a:solidFill>
              <a:srgbClr val="FEFAED"/>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779"/>
                </a:lnSpc>
                <a:spcBef>
                  <a:spcPct val="0"/>
                </a:spcBef>
              </a:pPr>
              <a:r>
                <a:rPr lang="en-US" sz="2699">
                  <a:solidFill>
                    <a:srgbClr val="14263C"/>
                  </a:solidFill>
                  <a:latin typeface="Open Sans Light Bold"/>
                </a:rPr>
                <a:t>CV CHECK</a:t>
              </a:r>
            </a:p>
          </p:txBody>
        </p:sp>
      </p:grpSp>
      <p:grpSp>
        <p:nvGrpSpPr>
          <p:cNvPr id="12" name="Group 12"/>
          <p:cNvGrpSpPr/>
          <p:nvPr/>
        </p:nvGrpSpPr>
        <p:grpSpPr>
          <a:xfrm>
            <a:off x="1495947" y="2442753"/>
            <a:ext cx="6744825" cy="7362640"/>
            <a:chOff x="0" y="0"/>
            <a:chExt cx="1776415" cy="1939131"/>
          </a:xfrm>
        </p:grpSpPr>
        <p:sp>
          <p:nvSpPr>
            <p:cNvPr id="13" name="Freeform 13"/>
            <p:cNvSpPr/>
            <p:nvPr/>
          </p:nvSpPr>
          <p:spPr>
            <a:xfrm>
              <a:off x="0" y="0"/>
              <a:ext cx="1776415" cy="1939131"/>
            </a:xfrm>
            <a:custGeom>
              <a:avLst/>
              <a:gdLst/>
              <a:ahLst/>
              <a:cxnLst/>
              <a:rect l="l" t="t" r="r" b="b"/>
              <a:pathLst>
                <a:path w="1776415" h="1939131">
                  <a:moveTo>
                    <a:pt x="73461" y="0"/>
                  </a:moveTo>
                  <a:lnTo>
                    <a:pt x="1702954" y="0"/>
                  </a:lnTo>
                  <a:cubicBezTo>
                    <a:pt x="1743525" y="0"/>
                    <a:pt x="1776415" y="32890"/>
                    <a:pt x="1776415" y="73461"/>
                  </a:cubicBezTo>
                  <a:lnTo>
                    <a:pt x="1776415" y="1865670"/>
                  </a:lnTo>
                  <a:cubicBezTo>
                    <a:pt x="1776415" y="1885153"/>
                    <a:pt x="1768675" y="1903838"/>
                    <a:pt x="1754899" y="1917615"/>
                  </a:cubicBezTo>
                  <a:cubicBezTo>
                    <a:pt x="1741122" y="1931392"/>
                    <a:pt x="1722437" y="1939131"/>
                    <a:pt x="1702954" y="1939131"/>
                  </a:cubicBezTo>
                  <a:lnTo>
                    <a:pt x="73461" y="1939131"/>
                  </a:lnTo>
                  <a:cubicBezTo>
                    <a:pt x="32890" y="1939131"/>
                    <a:pt x="0" y="1906242"/>
                    <a:pt x="0" y="1865670"/>
                  </a:cubicBezTo>
                  <a:lnTo>
                    <a:pt x="0" y="73461"/>
                  </a:lnTo>
                  <a:cubicBezTo>
                    <a:pt x="0" y="32890"/>
                    <a:pt x="32890" y="0"/>
                    <a:pt x="73461" y="0"/>
                  </a:cubicBezTo>
                  <a:close/>
                </a:path>
              </a:pathLst>
            </a:custGeom>
            <a:solidFill>
              <a:srgbClr val="FEFAED"/>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002811" y="2442753"/>
            <a:ext cx="6744825" cy="7202104"/>
            <a:chOff x="0" y="0"/>
            <a:chExt cx="1776415" cy="1896850"/>
          </a:xfrm>
        </p:grpSpPr>
        <p:sp>
          <p:nvSpPr>
            <p:cNvPr id="16" name="Freeform 16"/>
            <p:cNvSpPr/>
            <p:nvPr/>
          </p:nvSpPr>
          <p:spPr>
            <a:xfrm>
              <a:off x="0" y="0"/>
              <a:ext cx="1776415" cy="1896850"/>
            </a:xfrm>
            <a:custGeom>
              <a:avLst/>
              <a:gdLst/>
              <a:ahLst/>
              <a:cxnLst/>
              <a:rect l="l" t="t" r="r" b="b"/>
              <a:pathLst>
                <a:path w="1776415" h="1896850">
                  <a:moveTo>
                    <a:pt x="73461" y="0"/>
                  </a:moveTo>
                  <a:lnTo>
                    <a:pt x="1702954" y="0"/>
                  </a:lnTo>
                  <a:cubicBezTo>
                    <a:pt x="1743525" y="0"/>
                    <a:pt x="1776415" y="32890"/>
                    <a:pt x="1776415" y="73461"/>
                  </a:cubicBezTo>
                  <a:lnTo>
                    <a:pt x="1776415" y="1823389"/>
                  </a:lnTo>
                  <a:cubicBezTo>
                    <a:pt x="1776415" y="1842872"/>
                    <a:pt x="1768675" y="1861557"/>
                    <a:pt x="1754899" y="1875334"/>
                  </a:cubicBezTo>
                  <a:cubicBezTo>
                    <a:pt x="1741122" y="1889111"/>
                    <a:pt x="1722437" y="1896850"/>
                    <a:pt x="1702954" y="1896850"/>
                  </a:cubicBezTo>
                  <a:lnTo>
                    <a:pt x="73461" y="1896850"/>
                  </a:lnTo>
                  <a:cubicBezTo>
                    <a:pt x="32890" y="1896850"/>
                    <a:pt x="0" y="1863961"/>
                    <a:pt x="0" y="1823389"/>
                  </a:cubicBezTo>
                  <a:lnTo>
                    <a:pt x="0" y="73461"/>
                  </a:lnTo>
                  <a:cubicBezTo>
                    <a:pt x="0" y="32890"/>
                    <a:pt x="32890" y="0"/>
                    <a:pt x="73461" y="0"/>
                  </a:cubicBezTo>
                  <a:close/>
                </a:path>
              </a:pathLst>
            </a:custGeom>
            <a:solidFill>
              <a:srgbClr val="FEFAE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068284" y="8470129"/>
            <a:ext cx="2221905" cy="788171"/>
            <a:chOff x="0" y="0"/>
            <a:chExt cx="585193" cy="207584"/>
          </a:xfrm>
        </p:grpSpPr>
        <p:sp>
          <p:nvSpPr>
            <p:cNvPr id="19" name="Freeform 19"/>
            <p:cNvSpPr/>
            <p:nvPr/>
          </p:nvSpPr>
          <p:spPr>
            <a:xfrm>
              <a:off x="0" y="0"/>
              <a:ext cx="585193" cy="207584"/>
            </a:xfrm>
            <a:custGeom>
              <a:avLst/>
              <a:gdLst/>
              <a:ahLst/>
              <a:cxnLst/>
              <a:rect l="l" t="t" r="r" b="b"/>
              <a:pathLst>
                <a:path w="585193" h="207584">
                  <a:moveTo>
                    <a:pt x="103792" y="0"/>
                  </a:moveTo>
                  <a:lnTo>
                    <a:pt x="481401" y="0"/>
                  </a:lnTo>
                  <a:cubicBezTo>
                    <a:pt x="508928" y="0"/>
                    <a:pt x="535328" y="10935"/>
                    <a:pt x="554793" y="30400"/>
                  </a:cubicBezTo>
                  <a:cubicBezTo>
                    <a:pt x="574258" y="49865"/>
                    <a:pt x="585193" y="76265"/>
                    <a:pt x="585193" y="103792"/>
                  </a:cubicBezTo>
                  <a:lnTo>
                    <a:pt x="585193" y="103792"/>
                  </a:lnTo>
                  <a:cubicBezTo>
                    <a:pt x="585193" y="161115"/>
                    <a:pt x="538724" y="207584"/>
                    <a:pt x="481401"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EF3220"/>
            </a:solidFill>
          </p:spPr>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No</a:t>
              </a:r>
            </a:p>
          </p:txBody>
        </p:sp>
      </p:grpSp>
      <p:grpSp>
        <p:nvGrpSpPr>
          <p:cNvPr id="21" name="Group 21"/>
          <p:cNvGrpSpPr/>
          <p:nvPr/>
        </p:nvGrpSpPr>
        <p:grpSpPr>
          <a:xfrm>
            <a:off x="5290623" y="8470129"/>
            <a:ext cx="2228500" cy="788171"/>
            <a:chOff x="0" y="0"/>
            <a:chExt cx="586930" cy="207584"/>
          </a:xfrm>
        </p:grpSpPr>
        <p:sp>
          <p:nvSpPr>
            <p:cNvPr id="22" name="Freeform 22"/>
            <p:cNvSpPr/>
            <p:nvPr/>
          </p:nvSpPr>
          <p:spPr>
            <a:xfrm>
              <a:off x="0" y="0"/>
              <a:ext cx="586930" cy="207584"/>
            </a:xfrm>
            <a:custGeom>
              <a:avLst/>
              <a:gdLst/>
              <a:ahLst/>
              <a:cxnLst/>
              <a:rect l="l" t="t" r="r" b="b"/>
              <a:pathLst>
                <a:path w="586930" h="207584">
                  <a:moveTo>
                    <a:pt x="103792" y="0"/>
                  </a:moveTo>
                  <a:lnTo>
                    <a:pt x="483138" y="0"/>
                  </a:lnTo>
                  <a:cubicBezTo>
                    <a:pt x="510665" y="0"/>
                    <a:pt x="537065" y="10935"/>
                    <a:pt x="556530" y="30400"/>
                  </a:cubicBezTo>
                  <a:cubicBezTo>
                    <a:pt x="575995" y="49865"/>
                    <a:pt x="586930" y="76265"/>
                    <a:pt x="586930" y="103792"/>
                  </a:cubicBezTo>
                  <a:lnTo>
                    <a:pt x="586930" y="103792"/>
                  </a:lnTo>
                  <a:cubicBezTo>
                    <a:pt x="586930" y="131319"/>
                    <a:pt x="575995" y="157719"/>
                    <a:pt x="556530" y="177184"/>
                  </a:cubicBezTo>
                  <a:cubicBezTo>
                    <a:pt x="537065" y="196649"/>
                    <a:pt x="510665" y="207584"/>
                    <a:pt x="483138"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77B95F"/>
            </a:solidFill>
          </p:spPr>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Yes</a:t>
              </a:r>
            </a:p>
          </p:txBody>
        </p:sp>
      </p:grpSp>
      <p:pic>
        <p:nvPicPr>
          <p:cNvPr id="24" name="Picture 2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060999" y="3185209"/>
            <a:ext cx="1118238" cy="1118238"/>
          </a:xfrm>
          <a:prstGeom prst="rect">
            <a:avLst/>
          </a:prstGeom>
        </p:spPr>
      </p:pic>
      <p:pic>
        <p:nvPicPr>
          <p:cNvPr id="25" name="Picture 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721804" y="3089850"/>
            <a:ext cx="1118238" cy="1118238"/>
          </a:xfrm>
          <a:prstGeom prst="rect">
            <a:avLst/>
          </a:prstGeom>
        </p:spPr>
      </p:pic>
      <p:grpSp>
        <p:nvGrpSpPr>
          <p:cNvPr id="26" name="Group 26"/>
          <p:cNvGrpSpPr/>
          <p:nvPr/>
        </p:nvGrpSpPr>
        <p:grpSpPr>
          <a:xfrm>
            <a:off x="10721804" y="8301457"/>
            <a:ext cx="2221905" cy="788171"/>
            <a:chOff x="0" y="0"/>
            <a:chExt cx="585193" cy="207584"/>
          </a:xfrm>
        </p:grpSpPr>
        <p:sp>
          <p:nvSpPr>
            <p:cNvPr id="27" name="Freeform 27"/>
            <p:cNvSpPr/>
            <p:nvPr/>
          </p:nvSpPr>
          <p:spPr>
            <a:xfrm>
              <a:off x="0" y="0"/>
              <a:ext cx="585193" cy="207584"/>
            </a:xfrm>
            <a:custGeom>
              <a:avLst/>
              <a:gdLst/>
              <a:ahLst/>
              <a:cxnLst/>
              <a:rect l="l" t="t" r="r" b="b"/>
              <a:pathLst>
                <a:path w="585193" h="207584">
                  <a:moveTo>
                    <a:pt x="103792" y="0"/>
                  </a:moveTo>
                  <a:lnTo>
                    <a:pt x="481401" y="0"/>
                  </a:lnTo>
                  <a:cubicBezTo>
                    <a:pt x="508928" y="0"/>
                    <a:pt x="535328" y="10935"/>
                    <a:pt x="554793" y="30400"/>
                  </a:cubicBezTo>
                  <a:cubicBezTo>
                    <a:pt x="574258" y="49865"/>
                    <a:pt x="585193" y="76265"/>
                    <a:pt x="585193" y="103792"/>
                  </a:cubicBezTo>
                  <a:lnTo>
                    <a:pt x="585193" y="103792"/>
                  </a:lnTo>
                  <a:cubicBezTo>
                    <a:pt x="585193" y="161115"/>
                    <a:pt x="538724" y="207584"/>
                    <a:pt x="481401"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EF3220"/>
            </a:solidFill>
          </p:spPr>
        </p:sp>
        <p:sp>
          <p:nvSpPr>
            <p:cNvPr id="28" name="TextBox 28"/>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No</a:t>
              </a:r>
            </a:p>
          </p:txBody>
        </p:sp>
      </p:grpSp>
      <p:grpSp>
        <p:nvGrpSpPr>
          <p:cNvPr id="29" name="Group 29"/>
          <p:cNvGrpSpPr/>
          <p:nvPr/>
        </p:nvGrpSpPr>
        <p:grpSpPr>
          <a:xfrm>
            <a:off x="13943834" y="8301457"/>
            <a:ext cx="2228500" cy="788171"/>
            <a:chOff x="0" y="0"/>
            <a:chExt cx="586930" cy="207584"/>
          </a:xfrm>
        </p:grpSpPr>
        <p:sp>
          <p:nvSpPr>
            <p:cNvPr id="30" name="Freeform 30"/>
            <p:cNvSpPr/>
            <p:nvPr/>
          </p:nvSpPr>
          <p:spPr>
            <a:xfrm>
              <a:off x="0" y="0"/>
              <a:ext cx="586930" cy="207584"/>
            </a:xfrm>
            <a:custGeom>
              <a:avLst/>
              <a:gdLst/>
              <a:ahLst/>
              <a:cxnLst/>
              <a:rect l="l" t="t" r="r" b="b"/>
              <a:pathLst>
                <a:path w="586930" h="207584">
                  <a:moveTo>
                    <a:pt x="103792" y="0"/>
                  </a:moveTo>
                  <a:lnTo>
                    <a:pt x="483138" y="0"/>
                  </a:lnTo>
                  <a:cubicBezTo>
                    <a:pt x="510665" y="0"/>
                    <a:pt x="537065" y="10935"/>
                    <a:pt x="556530" y="30400"/>
                  </a:cubicBezTo>
                  <a:cubicBezTo>
                    <a:pt x="575995" y="49865"/>
                    <a:pt x="586930" y="76265"/>
                    <a:pt x="586930" y="103792"/>
                  </a:cubicBezTo>
                  <a:lnTo>
                    <a:pt x="586930" y="103792"/>
                  </a:lnTo>
                  <a:cubicBezTo>
                    <a:pt x="586930" y="131319"/>
                    <a:pt x="575995" y="157719"/>
                    <a:pt x="556530" y="177184"/>
                  </a:cubicBezTo>
                  <a:cubicBezTo>
                    <a:pt x="537065" y="196649"/>
                    <a:pt x="510665" y="207584"/>
                    <a:pt x="483138" y="207584"/>
                  </a:cubicBezTo>
                  <a:lnTo>
                    <a:pt x="103792" y="207584"/>
                  </a:lnTo>
                  <a:cubicBezTo>
                    <a:pt x="76265" y="207584"/>
                    <a:pt x="49865" y="196649"/>
                    <a:pt x="30400" y="177184"/>
                  </a:cubicBezTo>
                  <a:cubicBezTo>
                    <a:pt x="10935" y="157719"/>
                    <a:pt x="0" y="131319"/>
                    <a:pt x="0" y="103792"/>
                  </a:cubicBezTo>
                  <a:lnTo>
                    <a:pt x="0" y="103792"/>
                  </a:lnTo>
                  <a:cubicBezTo>
                    <a:pt x="0" y="76265"/>
                    <a:pt x="10935" y="49865"/>
                    <a:pt x="30400" y="30400"/>
                  </a:cubicBezTo>
                  <a:cubicBezTo>
                    <a:pt x="49865" y="10935"/>
                    <a:pt x="76265" y="0"/>
                    <a:pt x="103792" y="0"/>
                  </a:cubicBezTo>
                  <a:close/>
                </a:path>
              </a:pathLst>
            </a:custGeom>
            <a:solidFill>
              <a:srgbClr val="77B95F"/>
            </a:solidFill>
          </p:spPr>
        </p:sp>
        <p:sp>
          <p:nvSpPr>
            <p:cNvPr id="31" name="TextBox 31"/>
            <p:cNvSpPr txBox="1"/>
            <p:nvPr/>
          </p:nvSpPr>
          <p:spPr>
            <a:xfrm>
              <a:off x="0" y="-57150"/>
              <a:ext cx="812800" cy="869950"/>
            </a:xfrm>
            <a:prstGeom prst="rect">
              <a:avLst/>
            </a:prstGeom>
          </p:spPr>
          <p:txBody>
            <a:bodyPr lIns="50800" tIns="50800" rIns="50800" bIns="50800" rtlCol="0" anchor="ctr"/>
            <a:lstStyle/>
            <a:p>
              <a:pPr algn="ctr">
                <a:lnSpc>
                  <a:spcPts val="3919"/>
                </a:lnSpc>
                <a:spcBef>
                  <a:spcPct val="0"/>
                </a:spcBef>
              </a:pPr>
              <a:r>
                <a:rPr lang="en-US" sz="2799">
                  <a:solidFill>
                    <a:srgbClr val="FFFFFF"/>
                  </a:solidFill>
                  <a:latin typeface="Open Sans Light"/>
                </a:rPr>
                <a:t>Yes</a:t>
              </a:r>
            </a:p>
          </p:txBody>
        </p:sp>
      </p:grpSp>
      <p:pic>
        <p:nvPicPr>
          <p:cNvPr id="32" name="Picture 3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973606" y="5510242"/>
            <a:ext cx="974543" cy="533562"/>
          </a:xfrm>
          <a:prstGeom prst="rect">
            <a:avLst/>
          </a:prstGeom>
        </p:spPr>
      </p:pic>
      <p:pic>
        <p:nvPicPr>
          <p:cNvPr id="33" name="Picture 3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r="1616" b="22416"/>
          <a:stretch>
            <a:fillRect/>
          </a:stretch>
        </p:blipFill>
        <p:spPr>
          <a:xfrm>
            <a:off x="2135154" y="3232889"/>
            <a:ext cx="969928" cy="1022879"/>
          </a:xfrm>
          <a:prstGeom prst="rect">
            <a:avLst/>
          </a:prstGeom>
        </p:spPr>
      </p:pic>
      <p:pic>
        <p:nvPicPr>
          <p:cNvPr id="34" name="Picture 3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3331"/>
          <a:stretch>
            <a:fillRect/>
          </a:stretch>
        </p:blipFill>
        <p:spPr>
          <a:xfrm>
            <a:off x="10910141" y="3089850"/>
            <a:ext cx="741565" cy="1083590"/>
          </a:xfrm>
          <a:prstGeom prst="rect">
            <a:avLst/>
          </a:prstGeom>
        </p:spPr>
      </p:pic>
      <p:pic>
        <p:nvPicPr>
          <p:cNvPr id="35" name="Picture 35"/>
          <p:cNvPicPr>
            <a:picLocks noChangeAspect="1"/>
          </p:cNvPicPr>
          <p:nvPr/>
        </p:nvPicPr>
        <p:blipFill>
          <a:blip r:embed="rId18"/>
          <a:srcRect/>
          <a:stretch>
            <a:fillRect/>
          </a:stretch>
        </p:blipFill>
        <p:spPr>
          <a:xfrm>
            <a:off x="2425569" y="6435162"/>
            <a:ext cx="5272282" cy="1866294"/>
          </a:xfrm>
          <a:prstGeom prst="rect">
            <a:avLst/>
          </a:prstGeom>
        </p:spPr>
      </p:pic>
      <p:pic>
        <p:nvPicPr>
          <p:cNvPr id="36" name="Picture 36"/>
          <p:cNvPicPr>
            <a:picLocks noChangeAspect="1"/>
          </p:cNvPicPr>
          <p:nvPr/>
        </p:nvPicPr>
        <p:blipFill>
          <a:blip r:embed="rId19"/>
          <a:srcRect t="24537" b="10096"/>
          <a:stretch>
            <a:fillRect/>
          </a:stretch>
        </p:blipFill>
        <p:spPr>
          <a:xfrm>
            <a:off x="10910141" y="6705119"/>
            <a:ext cx="4904470" cy="1167116"/>
          </a:xfrm>
          <a:prstGeom prst="rect">
            <a:avLst/>
          </a:prstGeom>
        </p:spPr>
      </p:pic>
      <p:sp>
        <p:nvSpPr>
          <p:cNvPr id="37" name="TextBox 37"/>
          <p:cNvSpPr txBox="1"/>
          <p:nvPr/>
        </p:nvSpPr>
        <p:spPr>
          <a:xfrm>
            <a:off x="-6769515" y="3475615"/>
            <a:ext cx="8265461" cy="137922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Canva Sans Bold"/>
              </a:rPr>
              <a:t>Architect</a:t>
            </a:r>
          </a:p>
          <a:p>
            <a:pPr algn="ctr">
              <a:lnSpc>
                <a:spcPts val="3359"/>
              </a:lnSpc>
              <a:spcBef>
                <a:spcPct val="0"/>
              </a:spcBef>
            </a:pPr>
            <a:endParaRPr lang="en-US" sz="2999">
              <a:solidFill>
                <a:srgbClr val="FFFFFF"/>
              </a:solidFill>
              <a:latin typeface="Canva Sans Bold"/>
            </a:endParaRPr>
          </a:p>
          <a:p>
            <a:pPr algn="ctr">
              <a:lnSpc>
                <a:spcPts val="3359"/>
              </a:lnSpc>
              <a:spcBef>
                <a:spcPct val="0"/>
              </a:spcBef>
            </a:pPr>
            <a:r>
              <a:rPr lang="en-US" sz="2399">
                <a:solidFill>
                  <a:srgbClr val="FFFFFF"/>
                </a:solidFill>
                <a:latin typeface="Canva Sans Bold"/>
              </a:rPr>
              <a:t>INTJ-A / INTJ-T</a:t>
            </a:r>
          </a:p>
        </p:txBody>
      </p:sp>
      <p:sp>
        <p:nvSpPr>
          <p:cNvPr id="38" name="TextBox 38"/>
          <p:cNvSpPr txBox="1"/>
          <p:nvPr/>
        </p:nvSpPr>
        <p:spPr>
          <a:xfrm>
            <a:off x="10910141" y="5754562"/>
            <a:ext cx="5092806" cy="521335"/>
          </a:xfrm>
          <a:prstGeom prst="rect">
            <a:avLst/>
          </a:prstGeom>
        </p:spPr>
        <p:txBody>
          <a:bodyPr lIns="0" tIns="0" rIns="0" bIns="0" rtlCol="0" anchor="t">
            <a:spAutoFit/>
          </a:bodyPr>
          <a:lstStyle/>
          <a:p>
            <a:pPr>
              <a:lnSpc>
                <a:spcPts val="4340"/>
              </a:lnSpc>
            </a:pPr>
            <a:r>
              <a:rPr lang="en-US" sz="3100">
                <a:solidFill>
                  <a:srgbClr val="000000"/>
                </a:solidFill>
                <a:latin typeface="Open Sans Bold"/>
              </a:rPr>
              <a:t>Sotfware Skills</a:t>
            </a:r>
          </a:p>
        </p:txBody>
      </p:sp>
      <p:sp>
        <p:nvSpPr>
          <p:cNvPr id="39" name="TextBox 39"/>
          <p:cNvSpPr txBox="1"/>
          <p:nvPr/>
        </p:nvSpPr>
        <p:spPr>
          <a:xfrm>
            <a:off x="1495947" y="9767292"/>
            <a:ext cx="6744825"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Open Sans Light"/>
              </a:rPr>
              <a:t>Abilities</a:t>
            </a:r>
          </a:p>
        </p:txBody>
      </p:sp>
      <p:sp>
        <p:nvSpPr>
          <p:cNvPr id="40" name="TextBox 40"/>
          <p:cNvSpPr txBox="1"/>
          <p:nvPr/>
        </p:nvSpPr>
        <p:spPr>
          <a:xfrm>
            <a:off x="2425569" y="5681735"/>
            <a:ext cx="2889548" cy="521335"/>
          </a:xfrm>
          <a:prstGeom prst="rect">
            <a:avLst/>
          </a:prstGeom>
        </p:spPr>
        <p:txBody>
          <a:bodyPr lIns="0" tIns="0" rIns="0" bIns="0" rtlCol="0" anchor="t">
            <a:spAutoFit/>
          </a:bodyPr>
          <a:lstStyle/>
          <a:p>
            <a:pPr algn="ctr">
              <a:lnSpc>
                <a:spcPts val="4340"/>
              </a:lnSpc>
            </a:pPr>
            <a:r>
              <a:rPr lang="en-US" sz="3100">
                <a:solidFill>
                  <a:srgbClr val="000000"/>
                </a:solidFill>
                <a:latin typeface="Open Sans Bold"/>
              </a:rPr>
              <a:t>Sotfware Skills</a:t>
            </a:r>
          </a:p>
        </p:txBody>
      </p:sp>
      <p:sp>
        <p:nvSpPr>
          <p:cNvPr id="41" name="TextBox 41"/>
          <p:cNvSpPr txBox="1"/>
          <p:nvPr/>
        </p:nvSpPr>
        <p:spPr>
          <a:xfrm>
            <a:off x="3428215" y="2686225"/>
            <a:ext cx="4136804" cy="2818130"/>
          </a:xfrm>
          <a:prstGeom prst="rect">
            <a:avLst/>
          </a:prstGeom>
        </p:spPr>
        <p:txBody>
          <a:bodyPr lIns="0" tIns="0" rIns="0" bIns="0" rtlCol="0" anchor="t">
            <a:spAutoFit/>
          </a:bodyPr>
          <a:lstStyle/>
          <a:p>
            <a:pPr>
              <a:lnSpc>
                <a:spcPts val="3220"/>
              </a:lnSpc>
            </a:pPr>
            <a:r>
              <a:rPr lang="en-US" sz="2300">
                <a:solidFill>
                  <a:srgbClr val="000000"/>
                </a:solidFill>
                <a:latin typeface="Canva Sans Bold"/>
              </a:rPr>
              <a:t>Dummy Bot 1</a:t>
            </a:r>
          </a:p>
          <a:p>
            <a:pPr>
              <a:lnSpc>
                <a:spcPts val="3220"/>
              </a:lnSpc>
            </a:pPr>
            <a:r>
              <a:rPr lang="en-US" sz="2300">
                <a:solidFill>
                  <a:srgbClr val="000000"/>
                </a:solidFill>
                <a:latin typeface="Canva Sans"/>
              </a:rPr>
              <a:t>Job: Sophomore year student in Management Major</a:t>
            </a:r>
          </a:p>
          <a:p>
            <a:pPr>
              <a:lnSpc>
                <a:spcPts val="3220"/>
              </a:lnSpc>
            </a:pPr>
            <a:r>
              <a:rPr lang="en-US" sz="2300">
                <a:solidFill>
                  <a:srgbClr val="000000"/>
                </a:solidFill>
                <a:latin typeface="Canva Sans"/>
              </a:rPr>
              <a:t>School: HUI</a:t>
            </a:r>
          </a:p>
          <a:p>
            <a:pPr>
              <a:lnSpc>
                <a:spcPts val="3220"/>
              </a:lnSpc>
            </a:pPr>
            <a:r>
              <a:rPr lang="en-US" sz="2300">
                <a:solidFill>
                  <a:srgbClr val="000000"/>
                </a:solidFill>
                <a:latin typeface="Canva Sans"/>
              </a:rPr>
              <a:t>Apply for Business Administrator Position</a:t>
            </a:r>
          </a:p>
        </p:txBody>
      </p:sp>
      <p:sp>
        <p:nvSpPr>
          <p:cNvPr id="42" name="TextBox 42"/>
          <p:cNvSpPr txBox="1"/>
          <p:nvPr/>
        </p:nvSpPr>
        <p:spPr>
          <a:xfrm>
            <a:off x="12163892" y="2714800"/>
            <a:ext cx="4269636" cy="2789554"/>
          </a:xfrm>
          <a:prstGeom prst="rect">
            <a:avLst/>
          </a:prstGeom>
        </p:spPr>
        <p:txBody>
          <a:bodyPr lIns="0" tIns="0" rIns="0" bIns="0" rtlCol="0" anchor="t">
            <a:spAutoFit/>
          </a:bodyPr>
          <a:lstStyle/>
          <a:p>
            <a:pPr>
              <a:lnSpc>
                <a:spcPts val="3220"/>
              </a:lnSpc>
            </a:pPr>
            <a:r>
              <a:rPr lang="en-US" sz="2300">
                <a:solidFill>
                  <a:srgbClr val="000000"/>
                </a:solidFill>
                <a:latin typeface="Noto Sans Bold"/>
              </a:rPr>
              <a:t>Dummy Bot 2</a:t>
            </a:r>
          </a:p>
          <a:p>
            <a:pPr>
              <a:lnSpc>
                <a:spcPts val="3220"/>
              </a:lnSpc>
            </a:pPr>
            <a:r>
              <a:rPr lang="en-US" sz="2300">
                <a:solidFill>
                  <a:srgbClr val="000000"/>
                </a:solidFill>
                <a:latin typeface="Noto Sans"/>
              </a:rPr>
              <a:t>Job: Junior year student in Banking and Management Major</a:t>
            </a:r>
          </a:p>
          <a:p>
            <a:pPr>
              <a:lnSpc>
                <a:spcPts val="3220"/>
              </a:lnSpc>
            </a:pPr>
            <a:r>
              <a:rPr lang="en-US" sz="2300">
                <a:solidFill>
                  <a:srgbClr val="000000"/>
                </a:solidFill>
                <a:latin typeface="Noto Sans"/>
              </a:rPr>
              <a:t>School: NEU</a:t>
            </a:r>
          </a:p>
          <a:p>
            <a:pPr>
              <a:lnSpc>
                <a:spcPts val="3220"/>
              </a:lnSpc>
            </a:pPr>
            <a:r>
              <a:rPr lang="en-US" sz="2300">
                <a:solidFill>
                  <a:srgbClr val="000000"/>
                </a:solidFill>
                <a:latin typeface="Noto Sans"/>
              </a:rPr>
              <a:t>Apply for Accountant Position</a:t>
            </a:r>
          </a:p>
          <a:p>
            <a:pPr>
              <a:lnSpc>
                <a:spcPts val="3220"/>
              </a:lnSpc>
            </a:pPr>
            <a:endParaRPr lang="en-US" sz="2300">
              <a:solidFill>
                <a:srgbClr val="000000"/>
              </a:solidFill>
              <a:latin typeface="Noto Sans"/>
            </a:endParaRPr>
          </a:p>
        </p:txBody>
      </p:sp>
      <p:grpSp>
        <p:nvGrpSpPr>
          <p:cNvPr id="43" name="Group 43"/>
          <p:cNvGrpSpPr/>
          <p:nvPr/>
        </p:nvGrpSpPr>
        <p:grpSpPr>
          <a:xfrm>
            <a:off x="6997649" y="2139282"/>
            <a:ext cx="3587618" cy="950568"/>
            <a:chOff x="0" y="0"/>
            <a:chExt cx="944887" cy="250355"/>
          </a:xfrm>
        </p:grpSpPr>
        <p:sp>
          <p:nvSpPr>
            <p:cNvPr id="44" name="Freeform 44"/>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KPI: 5 person/ week</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5648F2-3CD7-D8AA-4A8E-BAB8425878DD}"/>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1464296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23945" y="6808285"/>
            <a:ext cx="32209519" cy="3689454"/>
          </a:xfrm>
          <a:prstGeom prst="rect">
            <a:avLst/>
          </a:prstGeom>
        </p:spPr>
      </p:pic>
      <p:pic>
        <p:nvPicPr>
          <p:cNvPr id="3" name="Picture 3"/>
          <p:cNvPicPr>
            <a:picLocks noChangeAspect="1"/>
          </p:cNvPicPr>
          <p:nvPr/>
        </p:nvPicPr>
        <p:blipFill>
          <a:blip r:embed="rId4"/>
          <a:srcRect t="5727" b="47723"/>
          <a:stretch>
            <a:fillRect/>
          </a:stretch>
        </p:blipFill>
        <p:spPr>
          <a:xfrm>
            <a:off x="-2485658" y="-2542755"/>
            <a:ext cx="24783562" cy="7686255"/>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301765" y="2227341"/>
            <a:ext cx="29589765" cy="1990584"/>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9282254" y="4854836"/>
            <a:ext cx="40778201" cy="17571698"/>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868964" y="-1155881"/>
            <a:ext cx="7467961" cy="8247748"/>
          </a:xfrm>
          <a:prstGeom prst="rect">
            <a:avLst/>
          </a:prstGeom>
        </p:spPr>
      </p:pic>
      <p:grpSp>
        <p:nvGrpSpPr>
          <p:cNvPr id="7" name="Group 7"/>
          <p:cNvGrpSpPr/>
          <p:nvPr/>
        </p:nvGrpSpPr>
        <p:grpSpPr>
          <a:xfrm>
            <a:off x="15090640" y="1300373"/>
            <a:ext cx="3587618" cy="950568"/>
            <a:chOff x="0" y="0"/>
            <a:chExt cx="944887" cy="250355"/>
          </a:xfrm>
        </p:grpSpPr>
        <p:sp>
          <p:nvSpPr>
            <p:cNvPr id="8" name="Freeform 8"/>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44081" y="7743384"/>
            <a:ext cx="1142602" cy="1568310"/>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557901" y="8115718"/>
            <a:ext cx="2492505" cy="1249368"/>
          </a:xfrm>
          <a:prstGeom prst="rect">
            <a:avLst/>
          </a:prstGeom>
        </p:spPr>
      </p:pic>
      <p:pic>
        <p:nvPicPr>
          <p:cNvPr id="12" name="Picture 1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84330">
            <a:off x="771860" y="7463506"/>
            <a:ext cx="1073589" cy="2057400"/>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256487" y="-969578"/>
            <a:ext cx="7299272" cy="8061445"/>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28269" y="-827787"/>
            <a:ext cx="7170887" cy="7919654"/>
          </a:xfrm>
          <a:prstGeom prst="rect">
            <a:avLst/>
          </a:prstGeom>
        </p:spPr>
      </p:pic>
      <p:pic>
        <p:nvPicPr>
          <p:cNvPr id="15" name="Picture 15"/>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84330" flipH="1">
            <a:off x="5169536" y="7463506"/>
            <a:ext cx="1073589" cy="2057400"/>
          </a:xfrm>
          <a:prstGeom prst="rect">
            <a:avLst/>
          </a:prstGeom>
        </p:spPr>
      </p:pic>
      <p:pic>
        <p:nvPicPr>
          <p:cNvPr id="16" name="Picture 1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5050406" y="7278170"/>
            <a:ext cx="1374763" cy="1675096"/>
          </a:xfrm>
          <a:prstGeom prst="rect">
            <a:avLst/>
          </a:prstGeom>
        </p:spPr>
      </p:pic>
      <p:pic>
        <p:nvPicPr>
          <p:cNvPr id="17" name="Picture 17"/>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8795484" y="7719974"/>
            <a:ext cx="1207725" cy="1615130"/>
          </a:xfrm>
          <a:prstGeom prst="rect">
            <a:avLst/>
          </a:prstGeom>
        </p:spPr>
      </p:pic>
      <p:pic>
        <p:nvPicPr>
          <p:cNvPr id="18" name="Picture 18"/>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11624808" y="7743384"/>
            <a:ext cx="999454" cy="1685065"/>
          </a:xfrm>
          <a:prstGeom prst="rect">
            <a:avLst/>
          </a:prstGeom>
        </p:spPr>
      </p:pic>
      <p:grpSp>
        <p:nvGrpSpPr>
          <p:cNvPr id="19" name="Group 19"/>
          <p:cNvGrpSpPr/>
          <p:nvPr/>
        </p:nvGrpSpPr>
        <p:grpSpPr>
          <a:xfrm>
            <a:off x="12124535" y="4589401"/>
            <a:ext cx="4978930" cy="3526318"/>
            <a:chOff x="0" y="0"/>
            <a:chExt cx="1311323" cy="928742"/>
          </a:xfrm>
        </p:grpSpPr>
        <p:sp>
          <p:nvSpPr>
            <p:cNvPr id="20" name="Freeform 20"/>
            <p:cNvSpPr/>
            <p:nvPr/>
          </p:nvSpPr>
          <p:spPr>
            <a:xfrm>
              <a:off x="0" y="0"/>
              <a:ext cx="1311323" cy="928742"/>
            </a:xfrm>
            <a:custGeom>
              <a:avLst/>
              <a:gdLst/>
              <a:ahLst/>
              <a:cxnLst/>
              <a:rect l="l" t="t" r="r" b="b"/>
              <a:pathLst>
                <a:path w="1311323" h="928742">
                  <a:moveTo>
                    <a:pt x="99516" y="0"/>
                  </a:moveTo>
                  <a:lnTo>
                    <a:pt x="1211807" y="0"/>
                  </a:lnTo>
                  <a:cubicBezTo>
                    <a:pt x="1266768" y="0"/>
                    <a:pt x="1311323" y="44555"/>
                    <a:pt x="1311323" y="99516"/>
                  </a:cubicBezTo>
                  <a:lnTo>
                    <a:pt x="1311323" y="829226"/>
                  </a:lnTo>
                  <a:cubicBezTo>
                    <a:pt x="1311323" y="884187"/>
                    <a:pt x="1266768" y="928742"/>
                    <a:pt x="1211807" y="928742"/>
                  </a:cubicBezTo>
                  <a:lnTo>
                    <a:pt x="99516" y="928742"/>
                  </a:lnTo>
                  <a:cubicBezTo>
                    <a:pt x="44555" y="928742"/>
                    <a:pt x="0" y="884187"/>
                    <a:pt x="0" y="829226"/>
                  </a:cubicBezTo>
                  <a:lnTo>
                    <a:pt x="0" y="99516"/>
                  </a:lnTo>
                  <a:cubicBezTo>
                    <a:pt x="0" y="44555"/>
                    <a:pt x="44555" y="0"/>
                    <a:pt x="99516" y="0"/>
                  </a:cubicBezTo>
                  <a:close/>
                </a:path>
              </a:pathLst>
            </a:custGeom>
            <a:solidFill>
              <a:srgbClr val="FFFDEC"/>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619190" y="6549863"/>
            <a:ext cx="1251329" cy="1977676"/>
          </a:xfrm>
          <a:prstGeom prst="rect">
            <a:avLst/>
          </a:prstGeom>
        </p:spPr>
      </p:pic>
      <p:pic>
        <p:nvPicPr>
          <p:cNvPr id="23" name="Picture 23"/>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7587759" y="7719974"/>
            <a:ext cx="1207725" cy="1615130"/>
          </a:xfrm>
          <a:prstGeom prst="rect">
            <a:avLst/>
          </a:prstGeom>
        </p:spPr>
      </p:pic>
      <p:sp>
        <p:nvSpPr>
          <p:cNvPr id="24" name="TextBox 24"/>
          <p:cNvSpPr txBox="1"/>
          <p:nvPr/>
        </p:nvSpPr>
        <p:spPr>
          <a:xfrm>
            <a:off x="12343551" y="5040967"/>
            <a:ext cx="4540898" cy="2585085"/>
          </a:xfrm>
          <a:prstGeom prst="rect">
            <a:avLst/>
          </a:prstGeom>
        </p:spPr>
        <p:txBody>
          <a:bodyPr lIns="0" tIns="0" rIns="0" bIns="0" rtlCol="0" anchor="t">
            <a:spAutoFit/>
          </a:bodyPr>
          <a:lstStyle/>
          <a:p>
            <a:pPr algn="ctr">
              <a:lnSpc>
                <a:spcPts val="2939"/>
              </a:lnSpc>
              <a:spcBef>
                <a:spcPct val="0"/>
              </a:spcBef>
            </a:pPr>
            <a:r>
              <a:rPr lang="en-US" sz="2099">
                <a:solidFill>
                  <a:srgbClr val="14263C"/>
                </a:solidFill>
                <a:latin typeface="Montserrat Classic"/>
              </a:rPr>
              <a:t>Interview potential candidates</a:t>
            </a:r>
          </a:p>
          <a:p>
            <a:pPr algn="ctr">
              <a:lnSpc>
                <a:spcPts val="2939"/>
              </a:lnSpc>
              <a:spcBef>
                <a:spcPct val="0"/>
              </a:spcBef>
            </a:pPr>
            <a:r>
              <a:rPr lang="en-US" sz="2099">
                <a:solidFill>
                  <a:srgbClr val="14263C"/>
                </a:solidFill>
                <a:latin typeface="Montserrat Classic"/>
              </a:rPr>
              <a:t>After reviewing their CVs, you will schedule an appointment with your candidate. Note that these candidates have different personalities, please choose the right person for each position</a:t>
            </a:r>
          </a:p>
        </p:txBody>
      </p:sp>
      <p:grpSp>
        <p:nvGrpSpPr>
          <p:cNvPr id="25" name="Group 25"/>
          <p:cNvGrpSpPr/>
          <p:nvPr/>
        </p:nvGrpSpPr>
        <p:grpSpPr>
          <a:xfrm>
            <a:off x="4837696" y="6241973"/>
            <a:ext cx="1800183" cy="849895"/>
            <a:chOff x="0" y="0"/>
            <a:chExt cx="474122" cy="223841"/>
          </a:xfrm>
        </p:grpSpPr>
        <p:sp>
          <p:nvSpPr>
            <p:cNvPr id="26" name="Freeform 26"/>
            <p:cNvSpPr/>
            <p:nvPr/>
          </p:nvSpPr>
          <p:spPr>
            <a:xfrm>
              <a:off x="0" y="0"/>
              <a:ext cx="474122" cy="223841"/>
            </a:xfrm>
            <a:custGeom>
              <a:avLst/>
              <a:gdLst/>
              <a:ahLst/>
              <a:cxnLst/>
              <a:rect l="l" t="t" r="r" b="b"/>
              <a:pathLst>
                <a:path w="474122" h="223841">
                  <a:moveTo>
                    <a:pt x="111920" y="0"/>
                  </a:moveTo>
                  <a:lnTo>
                    <a:pt x="362202" y="0"/>
                  </a:lnTo>
                  <a:cubicBezTo>
                    <a:pt x="424014" y="0"/>
                    <a:pt x="474122" y="50108"/>
                    <a:pt x="474122" y="111920"/>
                  </a:cubicBezTo>
                  <a:lnTo>
                    <a:pt x="474122" y="111920"/>
                  </a:lnTo>
                  <a:cubicBezTo>
                    <a:pt x="474122" y="173732"/>
                    <a:pt x="424014" y="223841"/>
                    <a:pt x="362202" y="223841"/>
                  </a:cubicBezTo>
                  <a:lnTo>
                    <a:pt x="111920" y="223841"/>
                  </a:lnTo>
                  <a:cubicBezTo>
                    <a:pt x="50108" y="223841"/>
                    <a:pt x="0" y="173732"/>
                    <a:pt x="0" y="111920"/>
                  </a:cubicBezTo>
                  <a:lnTo>
                    <a:pt x="0" y="111920"/>
                  </a:lnTo>
                  <a:cubicBezTo>
                    <a:pt x="0" y="50108"/>
                    <a:pt x="50108" y="0"/>
                    <a:pt x="111920" y="0"/>
                  </a:cubicBezTo>
                  <a:close/>
                </a:path>
              </a:pathLst>
            </a:custGeom>
            <a:solidFill>
              <a:srgbClr val="FFFDEC"/>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380"/>
                </a:lnSpc>
                <a:spcBef>
                  <a:spcPct val="0"/>
                </a:spcBef>
              </a:pPr>
              <a:r>
                <a:rPr lang="en-US" sz="1700">
                  <a:solidFill>
                    <a:srgbClr val="14263C"/>
                  </a:solidFill>
                  <a:latin typeface="Studly"/>
                </a:rPr>
                <a:t>View his CV</a:t>
              </a:r>
            </a:p>
          </p:txBody>
        </p:sp>
      </p:grpSp>
      <p:grpSp>
        <p:nvGrpSpPr>
          <p:cNvPr id="28" name="Group 28"/>
          <p:cNvGrpSpPr/>
          <p:nvPr/>
        </p:nvGrpSpPr>
        <p:grpSpPr>
          <a:xfrm>
            <a:off x="15187948" y="2483292"/>
            <a:ext cx="3831034" cy="1155706"/>
            <a:chOff x="0" y="0"/>
            <a:chExt cx="1008997" cy="304383"/>
          </a:xfrm>
        </p:grpSpPr>
        <p:sp>
          <p:nvSpPr>
            <p:cNvPr id="29" name="Freeform 29"/>
            <p:cNvSpPr/>
            <p:nvPr/>
          </p:nvSpPr>
          <p:spPr>
            <a:xfrm>
              <a:off x="0" y="0"/>
              <a:ext cx="1008997" cy="304383"/>
            </a:xfrm>
            <a:custGeom>
              <a:avLst/>
              <a:gdLst/>
              <a:ahLst/>
              <a:cxnLst/>
              <a:rect l="l" t="t" r="r" b="b"/>
              <a:pathLst>
                <a:path w="1008997" h="304383">
                  <a:moveTo>
                    <a:pt x="129334" y="0"/>
                  </a:moveTo>
                  <a:lnTo>
                    <a:pt x="879663" y="0"/>
                  </a:lnTo>
                  <a:cubicBezTo>
                    <a:pt x="951092" y="0"/>
                    <a:pt x="1008997" y="57905"/>
                    <a:pt x="1008997" y="129334"/>
                  </a:cubicBezTo>
                  <a:lnTo>
                    <a:pt x="1008997" y="175049"/>
                  </a:lnTo>
                  <a:cubicBezTo>
                    <a:pt x="1008997" y="209351"/>
                    <a:pt x="995370" y="242247"/>
                    <a:pt x="971116" y="266502"/>
                  </a:cubicBezTo>
                  <a:cubicBezTo>
                    <a:pt x="946861" y="290757"/>
                    <a:pt x="913964" y="304383"/>
                    <a:pt x="879663" y="304383"/>
                  </a:cubicBezTo>
                  <a:lnTo>
                    <a:pt x="129334" y="304383"/>
                  </a:lnTo>
                  <a:cubicBezTo>
                    <a:pt x="95032" y="304383"/>
                    <a:pt x="62136" y="290757"/>
                    <a:pt x="37881" y="266502"/>
                  </a:cubicBezTo>
                  <a:cubicBezTo>
                    <a:pt x="13626" y="242247"/>
                    <a:pt x="0" y="209351"/>
                    <a:pt x="0" y="175049"/>
                  </a:cubicBezTo>
                  <a:lnTo>
                    <a:pt x="0" y="129334"/>
                  </a:lnTo>
                  <a:cubicBezTo>
                    <a:pt x="0" y="95032"/>
                    <a:pt x="13626" y="62136"/>
                    <a:pt x="37881" y="37881"/>
                  </a:cubicBezTo>
                  <a:cubicBezTo>
                    <a:pt x="62136" y="13626"/>
                    <a:pt x="95032" y="0"/>
                    <a:pt x="129334" y="0"/>
                  </a:cubicBezTo>
                  <a:close/>
                </a:path>
              </a:pathLst>
            </a:custGeom>
            <a:solidFill>
              <a:srgbClr val="FEFAED"/>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YOUR MAPLE: 10</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00401" y="741362"/>
            <a:ext cx="28330841" cy="1102327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6124" y="-14370910"/>
            <a:ext cx="23999502" cy="249051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282254" y="4854836"/>
            <a:ext cx="40778201" cy="17571698"/>
          </a:xfrm>
          <a:prstGeom prst="rect">
            <a:avLst/>
          </a:prstGeom>
        </p:spPr>
      </p:pic>
      <p:grpSp>
        <p:nvGrpSpPr>
          <p:cNvPr id="5" name="Group 5"/>
          <p:cNvGrpSpPr/>
          <p:nvPr/>
        </p:nvGrpSpPr>
        <p:grpSpPr>
          <a:xfrm>
            <a:off x="15179796" y="565977"/>
            <a:ext cx="3587618" cy="950568"/>
            <a:chOff x="0" y="0"/>
            <a:chExt cx="944887" cy="250355"/>
          </a:xfrm>
        </p:grpSpPr>
        <p:sp>
          <p:nvSpPr>
            <p:cNvPr id="6" name="Freeform 6"/>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383820" y="5882339"/>
            <a:ext cx="1142602" cy="1568310"/>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124081" y="6107483"/>
            <a:ext cx="1207725" cy="1615130"/>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142889" y="7736810"/>
            <a:ext cx="1374763" cy="1675096"/>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6580358" y="7689990"/>
            <a:ext cx="1374763" cy="1675096"/>
          </a:xfrm>
          <a:prstGeom prst="rect">
            <a:avLst/>
          </a:prstGeom>
        </p:spPr>
      </p:pic>
      <p:grpSp>
        <p:nvGrpSpPr>
          <p:cNvPr id="12" name="Group 12"/>
          <p:cNvGrpSpPr/>
          <p:nvPr/>
        </p:nvGrpSpPr>
        <p:grpSpPr>
          <a:xfrm>
            <a:off x="14845609" y="1771692"/>
            <a:ext cx="4074449" cy="876207"/>
            <a:chOff x="0" y="0"/>
            <a:chExt cx="1073106" cy="230771"/>
          </a:xfrm>
        </p:grpSpPr>
        <p:sp>
          <p:nvSpPr>
            <p:cNvPr id="13" name="Freeform 13"/>
            <p:cNvSpPr/>
            <p:nvPr/>
          </p:nvSpPr>
          <p:spPr>
            <a:xfrm>
              <a:off x="0" y="0"/>
              <a:ext cx="1073106" cy="230771"/>
            </a:xfrm>
            <a:custGeom>
              <a:avLst/>
              <a:gdLst/>
              <a:ahLst/>
              <a:cxnLst/>
              <a:rect l="l" t="t" r="r" b="b"/>
              <a:pathLst>
                <a:path w="1073106" h="230771">
                  <a:moveTo>
                    <a:pt x="115385" y="0"/>
                  </a:moveTo>
                  <a:lnTo>
                    <a:pt x="957721" y="0"/>
                  </a:lnTo>
                  <a:cubicBezTo>
                    <a:pt x="988323" y="0"/>
                    <a:pt x="1017671" y="12157"/>
                    <a:pt x="1039310" y="33796"/>
                  </a:cubicBezTo>
                  <a:cubicBezTo>
                    <a:pt x="1060949" y="55434"/>
                    <a:pt x="1073106" y="84783"/>
                    <a:pt x="1073106" y="115385"/>
                  </a:cubicBezTo>
                  <a:lnTo>
                    <a:pt x="1073106" y="115385"/>
                  </a:lnTo>
                  <a:cubicBezTo>
                    <a:pt x="1073106" y="145987"/>
                    <a:pt x="1060949" y="175336"/>
                    <a:pt x="1039310" y="196975"/>
                  </a:cubicBezTo>
                  <a:cubicBezTo>
                    <a:pt x="1017671" y="218614"/>
                    <a:pt x="988323" y="230771"/>
                    <a:pt x="957721" y="230771"/>
                  </a:cubicBezTo>
                  <a:lnTo>
                    <a:pt x="115385" y="230771"/>
                  </a:lnTo>
                  <a:cubicBezTo>
                    <a:pt x="84783" y="230771"/>
                    <a:pt x="55434" y="218614"/>
                    <a:pt x="33796" y="196975"/>
                  </a:cubicBezTo>
                  <a:cubicBezTo>
                    <a:pt x="12157" y="175336"/>
                    <a:pt x="0" y="145987"/>
                    <a:pt x="0" y="115385"/>
                  </a:cubicBezTo>
                  <a:lnTo>
                    <a:pt x="0" y="115385"/>
                  </a:lnTo>
                  <a:cubicBezTo>
                    <a:pt x="0" y="84783"/>
                    <a:pt x="12157" y="55434"/>
                    <a:pt x="33796" y="33796"/>
                  </a:cubicBezTo>
                  <a:cubicBezTo>
                    <a:pt x="55434" y="12157"/>
                    <a:pt x="84783" y="0"/>
                    <a:pt x="115385" y="0"/>
                  </a:cubicBezTo>
                  <a:close/>
                </a:path>
              </a:pathLst>
            </a:custGeom>
            <a:solidFill>
              <a:srgbClr val="FEFAED"/>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YOUR MAPLE: 10</a:t>
              </a:r>
            </a:p>
          </p:txBody>
        </p:sp>
      </p:grpSp>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144000" y="3624731"/>
            <a:ext cx="626348" cy="1200318"/>
          </a:xfrm>
          <a:prstGeom prst="rect">
            <a:avLst/>
          </a:prstGeom>
        </p:spPr>
      </p:pic>
      <p:grpSp>
        <p:nvGrpSpPr>
          <p:cNvPr id="16" name="Group 16"/>
          <p:cNvGrpSpPr/>
          <p:nvPr/>
        </p:nvGrpSpPr>
        <p:grpSpPr>
          <a:xfrm>
            <a:off x="616401" y="1070907"/>
            <a:ext cx="4978930" cy="3153983"/>
            <a:chOff x="0" y="0"/>
            <a:chExt cx="1311323" cy="830679"/>
          </a:xfrm>
        </p:grpSpPr>
        <p:sp>
          <p:nvSpPr>
            <p:cNvPr id="17" name="Freeform 17"/>
            <p:cNvSpPr/>
            <p:nvPr/>
          </p:nvSpPr>
          <p:spPr>
            <a:xfrm>
              <a:off x="0" y="0"/>
              <a:ext cx="1311323" cy="830679"/>
            </a:xfrm>
            <a:custGeom>
              <a:avLst/>
              <a:gdLst/>
              <a:ahLst/>
              <a:cxnLst/>
              <a:rect l="l" t="t" r="r" b="b"/>
              <a:pathLst>
                <a:path w="1311323" h="830679">
                  <a:moveTo>
                    <a:pt x="99516" y="0"/>
                  </a:moveTo>
                  <a:lnTo>
                    <a:pt x="1211807" y="0"/>
                  </a:lnTo>
                  <a:cubicBezTo>
                    <a:pt x="1266768" y="0"/>
                    <a:pt x="1311323" y="44555"/>
                    <a:pt x="1311323" y="99516"/>
                  </a:cubicBezTo>
                  <a:lnTo>
                    <a:pt x="1311323" y="731163"/>
                  </a:lnTo>
                  <a:cubicBezTo>
                    <a:pt x="1311323" y="786124"/>
                    <a:pt x="1266768" y="830679"/>
                    <a:pt x="1211807" y="830679"/>
                  </a:cubicBezTo>
                  <a:lnTo>
                    <a:pt x="99516" y="830679"/>
                  </a:lnTo>
                  <a:cubicBezTo>
                    <a:pt x="44555" y="830679"/>
                    <a:pt x="0" y="786124"/>
                    <a:pt x="0" y="731163"/>
                  </a:cubicBezTo>
                  <a:lnTo>
                    <a:pt x="0" y="99516"/>
                  </a:lnTo>
                  <a:cubicBezTo>
                    <a:pt x="0" y="44555"/>
                    <a:pt x="44555" y="0"/>
                    <a:pt x="99516" y="0"/>
                  </a:cubicBezTo>
                  <a:close/>
                </a:path>
              </a:pathLst>
            </a:custGeom>
            <a:solidFill>
              <a:srgbClr val="FEFAED"/>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9" name="Picture 1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142889" y="6666494"/>
            <a:ext cx="2492505" cy="1249368"/>
          </a:xfrm>
          <a:prstGeom prst="rect">
            <a:avLst/>
          </a:prstGeom>
        </p:spPr>
      </p:pic>
      <p:pic>
        <p:nvPicPr>
          <p:cNvPr id="20" name="Picture 2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053046" y="4966651"/>
            <a:ext cx="2029920" cy="1572265"/>
          </a:xfrm>
          <a:prstGeom prst="rect">
            <a:avLst/>
          </a:prstGeom>
        </p:spPr>
      </p:pic>
      <p:pic>
        <p:nvPicPr>
          <p:cNvPr id="21" name="Picture 2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308815" y="5224299"/>
            <a:ext cx="1073589" cy="2057400"/>
          </a:xfrm>
          <a:prstGeom prst="rect">
            <a:avLst/>
          </a:prstGeom>
        </p:spPr>
      </p:pic>
      <p:pic>
        <p:nvPicPr>
          <p:cNvPr id="22" name="Picture 2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7634973" y="4825049"/>
            <a:ext cx="1447994" cy="626586"/>
          </a:xfrm>
          <a:prstGeom prst="rect">
            <a:avLst/>
          </a:prstGeom>
        </p:spPr>
      </p:pic>
      <p:pic>
        <p:nvPicPr>
          <p:cNvPr id="23" name="Picture 23"/>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5868178" y="6414507"/>
            <a:ext cx="1430115" cy="1001081"/>
          </a:xfrm>
          <a:prstGeom prst="rect">
            <a:avLst/>
          </a:prstGeom>
        </p:spPr>
      </p:pic>
      <p:pic>
        <p:nvPicPr>
          <p:cNvPr id="24" name="Picture 24"/>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4308815" y="7643170"/>
            <a:ext cx="1479306" cy="1768736"/>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517652" y="7689990"/>
            <a:ext cx="1374763" cy="1675096"/>
          </a:xfrm>
          <a:prstGeom prst="rect">
            <a:avLst/>
          </a:prstGeom>
        </p:spPr>
      </p:pic>
      <p:pic>
        <p:nvPicPr>
          <p:cNvPr id="26" name="Picture 2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5048468" y="4825049"/>
            <a:ext cx="1374763" cy="1675096"/>
          </a:xfrm>
          <a:prstGeom prst="rect">
            <a:avLst/>
          </a:prstGeom>
        </p:spPr>
      </p:pic>
      <p:pic>
        <p:nvPicPr>
          <p:cNvPr id="27" name="Picture 27"/>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616401" y="2970681"/>
            <a:ext cx="793572" cy="1254209"/>
          </a:xfrm>
          <a:prstGeom prst="rect">
            <a:avLst/>
          </a:prstGeom>
        </p:spPr>
      </p:pic>
      <p:sp>
        <p:nvSpPr>
          <p:cNvPr id="28" name="TextBox 28"/>
          <p:cNvSpPr txBox="1"/>
          <p:nvPr/>
        </p:nvSpPr>
        <p:spPr>
          <a:xfrm>
            <a:off x="1409973" y="1622471"/>
            <a:ext cx="3737003" cy="1989867"/>
          </a:xfrm>
          <a:prstGeom prst="rect">
            <a:avLst/>
          </a:prstGeom>
        </p:spPr>
        <p:txBody>
          <a:bodyPr lIns="0" tIns="0" rIns="0" bIns="0" rtlCol="0" anchor="t">
            <a:spAutoFit/>
          </a:bodyPr>
          <a:lstStyle/>
          <a:p>
            <a:pPr>
              <a:lnSpc>
                <a:spcPts val="2672"/>
              </a:lnSpc>
              <a:spcBef>
                <a:spcPct val="0"/>
              </a:spcBef>
            </a:pPr>
            <a:r>
              <a:rPr lang="en-US" sz="1908">
                <a:solidFill>
                  <a:srgbClr val="000000"/>
                </a:solidFill>
                <a:latin typeface="Montserrat Classic"/>
              </a:rPr>
              <a:t>When doing an employee recruitment, you will have to deal with different situations using both IQ and EQ such as: internal conflicts, conflicts with customers, etc.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71647" y="3414486"/>
            <a:ext cx="33450166" cy="383156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20965" y="-185236"/>
            <a:ext cx="36698811" cy="4203682"/>
          </a:xfrm>
          <a:prstGeom prst="rect">
            <a:avLst/>
          </a:prstGeom>
        </p:spPr>
      </p:pic>
      <p:grpSp>
        <p:nvGrpSpPr>
          <p:cNvPr id="5" name="Group 5"/>
          <p:cNvGrpSpPr/>
          <p:nvPr/>
        </p:nvGrpSpPr>
        <p:grpSpPr>
          <a:xfrm>
            <a:off x="15179796" y="565977"/>
            <a:ext cx="3587618" cy="950568"/>
            <a:chOff x="0" y="0"/>
            <a:chExt cx="944887" cy="250355"/>
          </a:xfrm>
        </p:grpSpPr>
        <p:sp>
          <p:nvSpPr>
            <p:cNvPr id="6" name="Freeform 6"/>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grpSp>
        <p:nvGrpSpPr>
          <p:cNvPr id="8" name="Group 8"/>
          <p:cNvGrpSpPr/>
          <p:nvPr/>
        </p:nvGrpSpPr>
        <p:grpSpPr>
          <a:xfrm>
            <a:off x="15179796" y="1771692"/>
            <a:ext cx="4978930" cy="876207"/>
            <a:chOff x="0" y="0"/>
            <a:chExt cx="1311323" cy="230771"/>
          </a:xfrm>
        </p:grpSpPr>
        <p:sp>
          <p:nvSpPr>
            <p:cNvPr id="9" name="Freeform 9"/>
            <p:cNvSpPr/>
            <p:nvPr/>
          </p:nvSpPr>
          <p:spPr>
            <a:xfrm>
              <a:off x="0" y="0"/>
              <a:ext cx="1311323" cy="230771"/>
            </a:xfrm>
            <a:custGeom>
              <a:avLst/>
              <a:gdLst/>
              <a:ahLst/>
              <a:cxnLst/>
              <a:rect l="l" t="t" r="r" b="b"/>
              <a:pathLst>
                <a:path w="1311323" h="230771">
                  <a:moveTo>
                    <a:pt x="99516" y="0"/>
                  </a:moveTo>
                  <a:lnTo>
                    <a:pt x="1211807" y="0"/>
                  </a:lnTo>
                  <a:cubicBezTo>
                    <a:pt x="1266768" y="0"/>
                    <a:pt x="1311323" y="44555"/>
                    <a:pt x="1311323" y="99516"/>
                  </a:cubicBezTo>
                  <a:lnTo>
                    <a:pt x="1311323" y="131255"/>
                  </a:lnTo>
                  <a:cubicBezTo>
                    <a:pt x="1311323" y="186216"/>
                    <a:pt x="1266768" y="230771"/>
                    <a:pt x="1211807" y="230771"/>
                  </a:cubicBezTo>
                  <a:lnTo>
                    <a:pt x="99516" y="230771"/>
                  </a:lnTo>
                  <a:cubicBezTo>
                    <a:pt x="44555" y="230771"/>
                    <a:pt x="0" y="186216"/>
                    <a:pt x="0" y="131255"/>
                  </a:cubicBezTo>
                  <a:lnTo>
                    <a:pt x="0" y="99516"/>
                  </a:lnTo>
                  <a:cubicBezTo>
                    <a:pt x="0" y="44555"/>
                    <a:pt x="44555" y="0"/>
                    <a:pt x="99516" y="0"/>
                  </a:cubicBezTo>
                  <a:close/>
                </a:path>
              </a:pathLst>
            </a:custGeom>
            <a:solidFill>
              <a:srgbClr val="FEFAE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62900" y="1434153"/>
            <a:ext cx="4228925" cy="3153983"/>
            <a:chOff x="0" y="0"/>
            <a:chExt cx="1113791" cy="830679"/>
          </a:xfrm>
        </p:grpSpPr>
        <p:sp>
          <p:nvSpPr>
            <p:cNvPr id="12" name="Freeform 12"/>
            <p:cNvSpPr/>
            <p:nvPr/>
          </p:nvSpPr>
          <p:spPr>
            <a:xfrm>
              <a:off x="0" y="0"/>
              <a:ext cx="1113791" cy="830679"/>
            </a:xfrm>
            <a:custGeom>
              <a:avLst/>
              <a:gdLst/>
              <a:ahLst/>
              <a:cxnLst/>
              <a:rect l="l" t="t" r="r" b="b"/>
              <a:pathLst>
                <a:path w="1113791" h="830679">
                  <a:moveTo>
                    <a:pt x="117165" y="0"/>
                  </a:moveTo>
                  <a:lnTo>
                    <a:pt x="996626" y="0"/>
                  </a:lnTo>
                  <a:cubicBezTo>
                    <a:pt x="1027700" y="0"/>
                    <a:pt x="1057501" y="12344"/>
                    <a:pt x="1079474" y="34317"/>
                  </a:cubicBezTo>
                  <a:cubicBezTo>
                    <a:pt x="1101447" y="56290"/>
                    <a:pt x="1113791" y="86091"/>
                    <a:pt x="1113791" y="117165"/>
                  </a:cubicBezTo>
                  <a:lnTo>
                    <a:pt x="1113791" y="713513"/>
                  </a:lnTo>
                  <a:cubicBezTo>
                    <a:pt x="1113791" y="744588"/>
                    <a:pt x="1101447" y="774389"/>
                    <a:pt x="1079474" y="796362"/>
                  </a:cubicBezTo>
                  <a:cubicBezTo>
                    <a:pt x="1057501" y="818335"/>
                    <a:pt x="1027700" y="830679"/>
                    <a:pt x="996626" y="830679"/>
                  </a:cubicBezTo>
                  <a:lnTo>
                    <a:pt x="117165" y="830679"/>
                  </a:lnTo>
                  <a:cubicBezTo>
                    <a:pt x="86091" y="830679"/>
                    <a:pt x="56290" y="818335"/>
                    <a:pt x="34317" y="796362"/>
                  </a:cubicBezTo>
                  <a:cubicBezTo>
                    <a:pt x="12344" y="774389"/>
                    <a:pt x="0" y="744588"/>
                    <a:pt x="0" y="713513"/>
                  </a:cubicBezTo>
                  <a:lnTo>
                    <a:pt x="0" y="117165"/>
                  </a:lnTo>
                  <a:cubicBezTo>
                    <a:pt x="0" y="86091"/>
                    <a:pt x="12344" y="56290"/>
                    <a:pt x="34317" y="34317"/>
                  </a:cubicBezTo>
                  <a:cubicBezTo>
                    <a:pt x="56290" y="12344"/>
                    <a:pt x="86091" y="0"/>
                    <a:pt x="117165" y="0"/>
                  </a:cubicBezTo>
                  <a:close/>
                </a:path>
              </a:pathLst>
            </a:custGeom>
            <a:solidFill>
              <a:srgbClr val="DEF4CD"/>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75320" y="1901927"/>
            <a:ext cx="3410690" cy="2383220"/>
          </a:xfrm>
          <a:prstGeom prst="rect">
            <a:avLst/>
          </a:prstGeom>
        </p:spPr>
      </p:pic>
      <p:grpSp>
        <p:nvGrpSpPr>
          <p:cNvPr id="15" name="Group 15"/>
          <p:cNvGrpSpPr/>
          <p:nvPr/>
        </p:nvGrpSpPr>
        <p:grpSpPr>
          <a:xfrm>
            <a:off x="6881134" y="1516545"/>
            <a:ext cx="3593150" cy="3153983"/>
            <a:chOff x="0" y="0"/>
            <a:chExt cx="946344" cy="830679"/>
          </a:xfrm>
        </p:grpSpPr>
        <p:sp>
          <p:nvSpPr>
            <p:cNvPr id="16" name="Freeform 16"/>
            <p:cNvSpPr/>
            <p:nvPr/>
          </p:nvSpPr>
          <p:spPr>
            <a:xfrm>
              <a:off x="0" y="0"/>
              <a:ext cx="946344" cy="830679"/>
            </a:xfrm>
            <a:custGeom>
              <a:avLst/>
              <a:gdLst/>
              <a:ahLst/>
              <a:cxnLst/>
              <a:rect l="l" t="t" r="r" b="b"/>
              <a:pathLst>
                <a:path w="946344" h="830679">
                  <a:moveTo>
                    <a:pt x="137897" y="0"/>
                  </a:moveTo>
                  <a:lnTo>
                    <a:pt x="808447" y="0"/>
                  </a:lnTo>
                  <a:cubicBezTo>
                    <a:pt x="845020" y="0"/>
                    <a:pt x="880094" y="14528"/>
                    <a:pt x="905955" y="40389"/>
                  </a:cubicBezTo>
                  <a:cubicBezTo>
                    <a:pt x="931816" y="66250"/>
                    <a:pt x="946344" y="101324"/>
                    <a:pt x="946344" y="137897"/>
                  </a:cubicBezTo>
                  <a:lnTo>
                    <a:pt x="946344" y="692782"/>
                  </a:lnTo>
                  <a:cubicBezTo>
                    <a:pt x="946344" y="729355"/>
                    <a:pt x="931816" y="764429"/>
                    <a:pt x="905955" y="790290"/>
                  </a:cubicBezTo>
                  <a:cubicBezTo>
                    <a:pt x="880094" y="816150"/>
                    <a:pt x="845020" y="830679"/>
                    <a:pt x="808447" y="830679"/>
                  </a:cubicBezTo>
                  <a:lnTo>
                    <a:pt x="137897" y="830679"/>
                  </a:lnTo>
                  <a:cubicBezTo>
                    <a:pt x="101324" y="830679"/>
                    <a:pt x="66250" y="816150"/>
                    <a:pt x="40389" y="790290"/>
                  </a:cubicBezTo>
                  <a:cubicBezTo>
                    <a:pt x="14528" y="764429"/>
                    <a:pt x="0" y="729355"/>
                    <a:pt x="0" y="692782"/>
                  </a:cubicBezTo>
                  <a:lnTo>
                    <a:pt x="0" y="137897"/>
                  </a:lnTo>
                  <a:cubicBezTo>
                    <a:pt x="0" y="101324"/>
                    <a:pt x="14528" y="66250"/>
                    <a:pt x="40389" y="40389"/>
                  </a:cubicBezTo>
                  <a:cubicBezTo>
                    <a:pt x="66250" y="14528"/>
                    <a:pt x="101324" y="0"/>
                    <a:pt x="137897" y="0"/>
                  </a:cubicBezTo>
                  <a:close/>
                </a:path>
              </a:pathLst>
            </a:custGeom>
            <a:solidFill>
              <a:srgbClr val="DEF4C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20965" y="6888948"/>
            <a:ext cx="33450166" cy="3831564"/>
          </a:xfrm>
          <a:prstGeom prst="rect">
            <a:avLst/>
          </a:prstGeom>
        </p:spPr>
      </p:pic>
      <p:grpSp>
        <p:nvGrpSpPr>
          <p:cNvPr id="19" name="Group 19"/>
          <p:cNvGrpSpPr/>
          <p:nvPr/>
        </p:nvGrpSpPr>
        <p:grpSpPr>
          <a:xfrm>
            <a:off x="1495947" y="5143500"/>
            <a:ext cx="3690063" cy="3153983"/>
            <a:chOff x="0" y="0"/>
            <a:chExt cx="971868" cy="830679"/>
          </a:xfrm>
        </p:grpSpPr>
        <p:sp>
          <p:nvSpPr>
            <p:cNvPr id="20" name="Freeform 20"/>
            <p:cNvSpPr/>
            <p:nvPr/>
          </p:nvSpPr>
          <p:spPr>
            <a:xfrm>
              <a:off x="0" y="0"/>
              <a:ext cx="971868" cy="830679"/>
            </a:xfrm>
            <a:custGeom>
              <a:avLst/>
              <a:gdLst/>
              <a:ahLst/>
              <a:cxnLst/>
              <a:rect l="l" t="t" r="r" b="b"/>
              <a:pathLst>
                <a:path w="971868" h="830679">
                  <a:moveTo>
                    <a:pt x="134275" y="0"/>
                  </a:moveTo>
                  <a:lnTo>
                    <a:pt x="837593" y="0"/>
                  </a:lnTo>
                  <a:cubicBezTo>
                    <a:pt x="873205" y="0"/>
                    <a:pt x="907359" y="14147"/>
                    <a:pt x="932540" y="39328"/>
                  </a:cubicBezTo>
                  <a:cubicBezTo>
                    <a:pt x="957722" y="64510"/>
                    <a:pt x="971868" y="98663"/>
                    <a:pt x="971868" y="134275"/>
                  </a:cubicBezTo>
                  <a:lnTo>
                    <a:pt x="971868" y="696404"/>
                  </a:lnTo>
                  <a:cubicBezTo>
                    <a:pt x="971868" y="732016"/>
                    <a:pt x="957722" y="766169"/>
                    <a:pt x="932540" y="791350"/>
                  </a:cubicBezTo>
                  <a:cubicBezTo>
                    <a:pt x="907359" y="816532"/>
                    <a:pt x="873205" y="830679"/>
                    <a:pt x="837593" y="830679"/>
                  </a:cubicBezTo>
                  <a:lnTo>
                    <a:pt x="134275" y="830679"/>
                  </a:lnTo>
                  <a:cubicBezTo>
                    <a:pt x="98663" y="830679"/>
                    <a:pt x="64510" y="816532"/>
                    <a:pt x="39328" y="791350"/>
                  </a:cubicBezTo>
                  <a:cubicBezTo>
                    <a:pt x="14147" y="766169"/>
                    <a:pt x="0" y="732016"/>
                    <a:pt x="0" y="696404"/>
                  </a:cubicBezTo>
                  <a:lnTo>
                    <a:pt x="0" y="134275"/>
                  </a:lnTo>
                  <a:cubicBezTo>
                    <a:pt x="0" y="98663"/>
                    <a:pt x="14147" y="64510"/>
                    <a:pt x="39328" y="39328"/>
                  </a:cubicBezTo>
                  <a:cubicBezTo>
                    <a:pt x="64510" y="14147"/>
                    <a:pt x="98663" y="0"/>
                    <a:pt x="134275" y="0"/>
                  </a:cubicBezTo>
                  <a:close/>
                </a:path>
              </a:pathLst>
            </a:custGeom>
            <a:solidFill>
              <a:srgbClr val="DEF4CD"/>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52473" y="5691792"/>
            <a:ext cx="3431383" cy="2057400"/>
          </a:xfrm>
          <a:prstGeom prst="rect">
            <a:avLst/>
          </a:prstGeom>
        </p:spPr>
      </p:pic>
      <p:grpSp>
        <p:nvGrpSpPr>
          <p:cNvPr id="23" name="Group 23"/>
          <p:cNvGrpSpPr/>
          <p:nvPr/>
        </p:nvGrpSpPr>
        <p:grpSpPr>
          <a:xfrm>
            <a:off x="6654535" y="5143500"/>
            <a:ext cx="4078925" cy="4428991"/>
            <a:chOff x="0" y="0"/>
            <a:chExt cx="1074285" cy="1166483"/>
          </a:xfrm>
        </p:grpSpPr>
        <p:sp>
          <p:nvSpPr>
            <p:cNvPr id="24" name="Freeform 24"/>
            <p:cNvSpPr/>
            <p:nvPr/>
          </p:nvSpPr>
          <p:spPr>
            <a:xfrm>
              <a:off x="0" y="0"/>
              <a:ext cx="1074285" cy="1166483"/>
            </a:xfrm>
            <a:custGeom>
              <a:avLst/>
              <a:gdLst/>
              <a:ahLst/>
              <a:cxnLst/>
              <a:rect l="l" t="t" r="r" b="b"/>
              <a:pathLst>
                <a:path w="1074285" h="1166483">
                  <a:moveTo>
                    <a:pt x="121474" y="0"/>
                  </a:moveTo>
                  <a:lnTo>
                    <a:pt x="952811" y="0"/>
                  </a:lnTo>
                  <a:cubicBezTo>
                    <a:pt x="985028" y="0"/>
                    <a:pt x="1015925" y="12798"/>
                    <a:pt x="1038706" y="35579"/>
                  </a:cubicBezTo>
                  <a:cubicBezTo>
                    <a:pt x="1061486" y="58360"/>
                    <a:pt x="1074285" y="89257"/>
                    <a:pt x="1074285" y="121474"/>
                  </a:cubicBezTo>
                  <a:lnTo>
                    <a:pt x="1074285" y="1045009"/>
                  </a:lnTo>
                  <a:cubicBezTo>
                    <a:pt x="1074285" y="1077226"/>
                    <a:pt x="1061486" y="1108124"/>
                    <a:pt x="1038706" y="1130904"/>
                  </a:cubicBezTo>
                  <a:cubicBezTo>
                    <a:pt x="1015925" y="1153685"/>
                    <a:pt x="985028" y="1166483"/>
                    <a:pt x="952811" y="1166483"/>
                  </a:cubicBezTo>
                  <a:lnTo>
                    <a:pt x="121474" y="1166483"/>
                  </a:lnTo>
                  <a:cubicBezTo>
                    <a:pt x="54386" y="1166483"/>
                    <a:pt x="0" y="1112097"/>
                    <a:pt x="0" y="1045009"/>
                  </a:cubicBezTo>
                  <a:lnTo>
                    <a:pt x="0" y="121474"/>
                  </a:lnTo>
                  <a:cubicBezTo>
                    <a:pt x="0" y="89257"/>
                    <a:pt x="12798" y="58360"/>
                    <a:pt x="35579" y="35579"/>
                  </a:cubicBezTo>
                  <a:cubicBezTo>
                    <a:pt x="58360" y="12798"/>
                    <a:pt x="89257" y="0"/>
                    <a:pt x="121474" y="0"/>
                  </a:cubicBezTo>
                  <a:close/>
                </a:path>
              </a:pathLst>
            </a:custGeom>
            <a:solidFill>
              <a:srgbClr val="DEF4CD"/>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6" name="Picture 2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461863" y="1681498"/>
            <a:ext cx="2464268" cy="2336948"/>
          </a:xfrm>
          <a:prstGeom prst="rect">
            <a:avLst/>
          </a:prstGeom>
        </p:spPr>
      </p:pic>
      <p:pic>
        <p:nvPicPr>
          <p:cNvPr id="27" name="Picture 2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053436" y="5540800"/>
            <a:ext cx="1281123" cy="3634392"/>
          </a:xfrm>
          <a:prstGeom prst="rect">
            <a:avLst/>
          </a:prstGeom>
        </p:spPr>
      </p:pic>
      <p:grpSp>
        <p:nvGrpSpPr>
          <p:cNvPr id="28" name="Group 28"/>
          <p:cNvGrpSpPr/>
          <p:nvPr/>
        </p:nvGrpSpPr>
        <p:grpSpPr>
          <a:xfrm>
            <a:off x="11903034" y="3277844"/>
            <a:ext cx="3778923" cy="4471347"/>
            <a:chOff x="0" y="0"/>
            <a:chExt cx="995272" cy="1177639"/>
          </a:xfrm>
        </p:grpSpPr>
        <p:sp>
          <p:nvSpPr>
            <p:cNvPr id="29" name="Freeform 29"/>
            <p:cNvSpPr/>
            <p:nvPr/>
          </p:nvSpPr>
          <p:spPr>
            <a:xfrm>
              <a:off x="0" y="0"/>
              <a:ext cx="995272" cy="1177639"/>
            </a:xfrm>
            <a:custGeom>
              <a:avLst/>
              <a:gdLst/>
              <a:ahLst/>
              <a:cxnLst/>
              <a:rect l="l" t="t" r="r" b="b"/>
              <a:pathLst>
                <a:path w="995272" h="1177639">
                  <a:moveTo>
                    <a:pt x="131117" y="0"/>
                  </a:moveTo>
                  <a:lnTo>
                    <a:pt x="864154" y="0"/>
                  </a:lnTo>
                  <a:cubicBezTo>
                    <a:pt x="898929" y="0"/>
                    <a:pt x="932279" y="13814"/>
                    <a:pt x="956868" y="38403"/>
                  </a:cubicBezTo>
                  <a:cubicBezTo>
                    <a:pt x="981458" y="62993"/>
                    <a:pt x="995272" y="96343"/>
                    <a:pt x="995272" y="131117"/>
                  </a:cubicBezTo>
                  <a:lnTo>
                    <a:pt x="995272" y="1046521"/>
                  </a:lnTo>
                  <a:cubicBezTo>
                    <a:pt x="995272" y="1118935"/>
                    <a:pt x="936569" y="1177639"/>
                    <a:pt x="864154" y="1177639"/>
                  </a:cubicBezTo>
                  <a:lnTo>
                    <a:pt x="131117" y="1177639"/>
                  </a:lnTo>
                  <a:cubicBezTo>
                    <a:pt x="58703" y="1177639"/>
                    <a:pt x="0" y="1118935"/>
                    <a:pt x="0" y="1046521"/>
                  </a:cubicBezTo>
                  <a:lnTo>
                    <a:pt x="0" y="131117"/>
                  </a:lnTo>
                  <a:cubicBezTo>
                    <a:pt x="0" y="58703"/>
                    <a:pt x="58703" y="0"/>
                    <a:pt x="131117" y="0"/>
                  </a:cubicBezTo>
                  <a:close/>
                </a:path>
              </a:pathLst>
            </a:custGeom>
            <a:solidFill>
              <a:srgbClr val="DEF4C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1" name="Picture 3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009935" y="3840654"/>
            <a:ext cx="1943310" cy="3345727"/>
          </a:xfrm>
          <a:prstGeom prst="rect">
            <a:avLst/>
          </a:prstGeom>
        </p:spPr>
      </p:pic>
      <p:grpSp>
        <p:nvGrpSpPr>
          <p:cNvPr id="32" name="Group 32"/>
          <p:cNvGrpSpPr/>
          <p:nvPr/>
        </p:nvGrpSpPr>
        <p:grpSpPr>
          <a:xfrm>
            <a:off x="1775320" y="4285146"/>
            <a:ext cx="3204086" cy="569690"/>
            <a:chOff x="0" y="0"/>
            <a:chExt cx="843874" cy="150042"/>
          </a:xfrm>
        </p:grpSpPr>
        <p:sp>
          <p:nvSpPr>
            <p:cNvPr id="33" name="Freeform 33"/>
            <p:cNvSpPr/>
            <p:nvPr/>
          </p:nvSpPr>
          <p:spPr>
            <a:xfrm>
              <a:off x="0" y="0"/>
              <a:ext cx="843874" cy="150042"/>
            </a:xfrm>
            <a:custGeom>
              <a:avLst/>
              <a:gdLst/>
              <a:ahLst/>
              <a:cxnLst/>
              <a:rect l="l" t="t" r="r" b="b"/>
              <a:pathLst>
                <a:path w="843874" h="150042">
                  <a:moveTo>
                    <a:pt x="75021" y="0"/>
                  </a:moveTo>
                  <a:lnTo>
                    <a:pt x="768854" y="0"/>
                  </a:lnTo>
                  <a:cubicBezTo>
                    <a:pt x="810286" y="0"/>
                    <a:pt x="843874" y="33588"/>
                    <a:pt x="843874" y="75021"/>
                  </a:cubicBezTo>
                  <a:lnTo>
                    <a:pt x="843874" y="75021"/>
                  </a:lnTo>
                  <a:cubicBezTo>
                    <a:pt x="843874" y="116454"/>
                    <a:pt x="810286" y="150042"/>
                    <a:pt x="768854" y="150042"/>
                  </a:cubicBezTo>
                  <a:lnTo>
                    <a:pt x="75021" y="150042"/>
                  </a:lnTo>
                  <a:cubicBezTo>
                    <a:pt x="33588" y="150042"/>
                    <a:pt x="0" y="116454"/>
                    <a:pt x="0" y="75021"/>
                  </a:cubicBezTo>
                  <a:lnTo>
                    <a:pt x="0" y="75021"/>
                  </a:lnTo>
                  <a:cubicBezTo>
                    <a:pt x="0" y="33588"/>
                    <a:pt x="33588" y="0"/>
                    <a:pt x="75021" y="0"/>
                  </a:cubicBezTo>
                  <a:close/>
                </a:path>
              </a:pathLst>
            </a:custGeom>
            <a:solidFill>
              <a:srgbClr val="FEFAED"/>
            </a:solidFill>
          </p:spPr>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25</a:t>
              </a:r>
            </a:p>
          </p:txBody>
        </p:sp>
      </p:grpSp>
      <p:grpSp>
        <p:nvGrpSpPr>
          <p:cNvPr id="35" name="Group 35"/>
          <p:cNvGrpSpPr/>
          <p:nvPr/>
        </p:nvGrpSpPr>
        <p:grpSpPr>
          <a:xfrm>
            <a:off x="1766121" y="8012638"/>
            <a:ext cx="3204086" cy="569690"/>
            <a:chOff x="0" y="0"/>
            <a:chExt cx="843874" cy="150042"/>
          </a:xfrm>
        </p:grpSpPr>
        <p:sp>
          <p:nvSpPr>
            <p:cNvPr id="36" name="Freeform 36"/>
            <p:cNvSpPr/>
            <p:nvPr/>
          </p:nvSpPr>
          <p:spPr>
            <a:xfrm>
              <a:off x="0" y="0"/>
              <a:ext cx="843874" cy="150042"/>
            </a:xfrm>
            <a:custGeom>
              <a:avLst/>
              <a:gdLst/>
              <a:ahLst/>
              <a:cxnLst/>
              <a:rect l="l" t="t" r="r" b="b"/>
              <a:pathLst>
                <a:path w="843874" h="150042">
                  <a:moveTo>
                    <a:pt x="75021" y="0"/>
                  </a:moveTo>
                  <a:lnTo>
                    <a:pt x="768854" y="0"/>
                  </a:lnTo>
                  <a:cubicBezTo>
                    <a:pt x="810286" y="0"/>
                    <a:pt x="843874" y="33588"/>
                    <a:pt x="843874" y="75021"/>
                  </a:cubicBezTo>
                  <a:lnTo>
                    <a:pt x="843874" y="75021"/>
                  </a:lnTo>
                  <a:cubicBezTo>
                    <a:pt x="843874" y="116454"/>
                    <a:pt x="810286" y="150042"/>
                    <a:pt x="768854" y="150042"/>
                  </a:cubicBezTo>
                  <a:lnTo>
                    <a:pt x="75021" y="150042"/>
                  </a:lnTo>
                  <a:cubicBezTo>
                    <a:pt x="33588" y="150042"/>
                    <a:pt x="0" y="116454"/>
                    <a:pt x="0" y="75021"/>
                  </a:cubicBezTo>
                  <a:lnTo>
                    <a:pt x="0" y="75021"/>
                  </a:lnTo>
                  <a:cubicBezTo>
                    <a:pt x="0" y="33588"/>
                    <a:pt x="33588" y="0"/>
                    <a:pt x="75021" y="0"/>
                  </a:cubicBezTo>
                  <a:close/>
                </a:path>
              </a:pathLst>
            </a:custGeom>
            <a:solidFill>
              <a:srgbClr val="FEFAED"/>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10</a:t>
              </a:r>
            </a:p>
          </p:txBody>
        </p:sp>
      </p:grpSp>
      <p:grpSp>
        <p:nvGrpSpPr>
          <p:cNvPr id="38" name="Group 38"/>
          <p:cNvGrpSpPr/>
          <p:nvPr/>
        </p:nvGrpSpPr>
        <p:grpSpPr>
          <a:xfrm>
            <a:off x="7056052" y="9287646"/>
            <a:ext cx="3204086" cy="569690"/>
            <a:chOff x="0" y="0"/>
            <a:chExt cx="843874" cy="150042"/>
          </a:xfrm>
        </p:grpSpPr>
        <p:sp>
          <p:nvSpPr>
            <p:cNvPr id="39" name="Freeform 39"/>
            <p:cNvSpPr/>
            <p:nvPr/>
          </p:nvSpPr>
          <p:spPr>
            <a:xfrm>
              <a:off x="0" y="0"/>
              <a:ext cx="843874" cy="150042"/>
            </a:xfrm>
            <a:custGeom>
              <a:avLst/>
              <a:gdLst/>
              <a:ahLst/>
              <a:cxnLst/>
              <a:rect l="l" t="t" r="r" b="b"/>
              <a:pathLst>
                <a:path w="843874" h="150042">
                  <a:moveTo>
                    <a:pt x="75021" y="0"/>
                  </a:moveTo>
                  <a:lnTo>
                    <a:pt x="768854" y="0"/>
                  </a:lnTo>
                  <a:cubicBezTo>
                    <a:pt x="810286" y="0"/>
                    <a:pt x="843874" y="33588"/>
                    <a:pt x="843874" y="75021"/>
                  </a:cubicBezTo>
                  <a:lnTo>
                    <a:pt x="843874" y="75021"/>
                  </a:lnTo>
                  <a:cubicBezTo>
                    <a:pt x="843874" y="116454"/>
                    <a:pt x="810286" y="150042"/>
                    <a:pt x="768854" y="150042"/>
                  </a:cubicBezTo>
                  <a:lnTo>
                    <a:pt x="75021" y="150042"/>
                  </a:lnTo>
                  <a:cubicBezTo>
                    <a:pt x="33588" y="150042"/>
                    <a:pt x="0" y="116454"/>
                    <a:pt x="0" y="75021"/>
                  </a:cubicBezTo>
                  <a:lnTo>
                    <a:pt x="0" y="75021"/>
                  </a:lnTo>
                  <a:cubicBezTo>
                    <a:pt x="0" y="33588"/>
                    <a:pt x="33588" y="0"/>
                    <a:pt x="75021" y="0"/>
                  </a:cubicBezTo>
                  <a:close/>
                </a:path>
              </a:pathLst>
            </a:custGeom>
            <a:solidFill>
              <a:srgbClr val="FEFAED"/>
            </a:solidFill>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4</a:t>
              </a:r>
            </a:p>
          </p:txBody>
        </p:sp>
      </p:grpSp>
      <p:grpSp>
        <p:nvGrpSpPr>
          <p:cNvPr id="41" name="Group 41"/>
          <p:cNvGrpSpPr/>
          <p:nvPr/>
        </p:nvGrpSpPr>
        <p:grpSpPr>
          <a:xfrm>
            <a:off x="7091954" y="4285146"/>
            <a:ext cx="3204086" cy="670227"/>
            <a:chOff x="0" y="0"/>
            <a:chExt cx="843874" cy="176521"/>
          </a:xfrm>
        </p:grpSpPr>
        <p:sp>
          <p:nvSpPr>
            <p:cNvPr id="42" name="Freeform 42"/>
            <p:cNvSpPr/>
            <p:nvPr/>
          </p:nvSpPr>
          <p:spPr>
            <a:xfrm>
              <a:off x="0" y="0"/>
              <a:ext cx="843874" cy="176521"/>
            </a:xfrm>
            <a:custGeom>
              <a:avLst/>
              <a:gdLst/>
              <a:ahLst/>
              <a:cxnLst/>
              <a:rect l="l" t="t" r="r" b="b"/>
              <a:pathLst>
                <a:path w="843874" h="176521">
                  <a:moveTo>
                    <a:pt x="88260" y="0"/>
                  </a:moveTo>
                  <a:lnTo>
                    <a:pt x="755614" y="0"/>
                  </a:lnTo>
                  <a:cubicBezTo>
                    <a:pt x="804359" y="0"/>
                    <a:pt x="843874" y="39515"/>
                    <a:pt x="843874" y="88260"/>
                  </a:cubicBezTo>
                  <a:lnTo>
                    <a:pt x="843874" y="88260"/>
                  </a:lnTo>
                  <a:cubicBezTo>
                    <a:pt x="843874" y="137005"/>
                    <a:pt x="804359" y="176521"/>
                    <a:pt x="755614" y="176521"/>
                  </a:cubicBezTo>
                  <a:lnTo>
                    <a:pt x="88260" y="176521"/>
                  </a:lnTo>
                  <a:cubicBezTo>
                    <a:pt x="39515" y="176521"/>
                    <a:pt x="0" y="137005"/>
                    <a:pt x="0" y="88260"/>
                  </a:cubicBezTo>
                  <a:lnTo>
                    <a:pt x="0" y="88260"/>
                  </a:lnTo>
                  <a:cubicBezTo>
                    <a:pt x="0" y="39515"/>
                    <a:pt x="39515" y="0"/>
                    <a:pt x="88260" y="0"/>
                  </a:cubicBezTo>
                  <a:close/>
                </a:path>
              </a:pathLst>
            </a:custGeom>
            <a:solidFill>
              <a:srgbClr val="FEFAED"/>
            </a:solidFill>
          </p:spPr>
        </p:sp>
        <p:sp>
          <p:nvSpPr>
            <p:cNvPr id="43" name="TextBox 4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3</a:t>
              </a:r>
            </a:p>
          </p:txBody>
        </p:sp>
      </p:grpSp>
      <p:grpSp>
        <p:nvGrpSpPr>
          <p:cNvPr id="44" name="Group 44"/>
          <p:cNvGrpSpPr/>
          <p:nvPr/>
        </p:nvGrpSpPr>
        <p:grpSpPr>
          <a:xfrm>
            <a:off x="12190452" y="7627256"/>
            <a:ext cx="3204086" cy="670227"/>
            <a:chOff x="0" y="0"/>
            <a:chExt cx="843874" cy="176521"/>
          </a:xfrm>
        </p:grpSpPr>
        <p:sp>
          <p:nvSpPr>
            <p:cNvPr id="45" name="Freeform 45"/>
            <p:cNvSpPr/>
            <p:nvPr/>
          </p:nvSpPr>
          <p:spPr>
            <a:xfrm>
              <a:off x="0" y="0"/>
              <a:ext cx="843874" cy="176521"/>
            </a:xfrm>
            <a:custGeom>
              <a:avLst/>
              <a:gdLst/>
              <a:ahLst/>
              <a:cxnLst/>
              <a:rect l="l" t="t" r="r" b="b"/>
              <a:pathLst>
                <a:path w="843874" h="176521">
                  <a:moveTo>
                    <a:pt x="88260" y="0"/>
                  </a:moveTo>
                  <a:lnTo>
                    <a:pt x="755614" y="0"/>
                  </a:lnTo>
                  <a:cubicBezTo>
                    <a:pt x="804359" y="0"/>
                    <a:pt x="843874" y="39515"/>
                    <a:pt x="843874" y="88260"/>
                  </a:cubicBezTo>
                  <a:lnTo>
                    <a:pt x="843874" y="88260"/>
                  </a:lnTo>
                  <a:cubicBezTo>
                    <a:pt x="843874" y="137005"/>
                    <a:pt x="804359" y="176521"/>
                    <a:pt x="755614" y="176521"/>
                  </a:cubicBezTo>
                  <a:lnTo>
                    <a:pt x="88260" y="176521"/>
                  </a:lnTo>
                  <a:cubicBezTo>
                    <a:pt x="39515" y="176521"/>
                    <a:pt x="0" y="137005"/>
                    <a:pt x="0" y="88260"/>
                  </a:cubicBezTo>
                  <a:lnTo>
                    <a:pt x="0" y="88260"/>
                  </a:lnTo>
                  <a:cubicBezTo>
                    <a:pt x="0" y="39515"/>
                    <a:pt x="39515" y="0"/>
                    <a:pt x="88260" y="0"/>
                  </a:cubicBezTo>
                  <a:close/>
                </a:path>
              </a:pathLst>
            </a:custGeom>
            <a:solidFill>
              <a:srgbClr val="FEFAED"/>
            </a:solidFill>
          </p:spPr>
        </p:sp>
        <p:sp>
          <p:nvSpPr>
            <p:cNvPr id="46" name="TextBox 4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20</a:t>
              </a:r>
            </a:p>
          </p:txBody>
        </p:sp>
      </p:grpSp>
      <p:sp>
        <p:nvSpPr>
          <p:cNvPr id="47" name="TextBox 47"/>
          <p:cNvSpPr txBox="1"/>
          <p:nvPr/>
        </p:nvSpPr>
        <p:spPr>
          <a:xfrm>
            <a:off x="16383535" y="2019613"/>
            <a:ext cx="940395" cy="332740"/>
          </a:xfrm>
          <a:prstGeom prst="rect">
            <a:avLst/>
          </a:prstGeom>
        </p:spPr>
        <p:txBody>
          <a:bodyPr lIns="0" tIns="0" rIns="0" bIns="0" rtlCol="0" anchor="t">
            <a:spAutoFit/>
          </a:bodyPr>
          <a:lstStyle/>
          <a:p>
            <a:pPr algn="ctr">
              <a:lnSpc>
                <a:spcPts val="2659"/>
              </a:lnSpc>
              <a:spcBef>
                <a:spcPct val="0"/>
              </a:spcBef>
            </a:pPr>
            <a:r>
              <a:rPr lang="en-US" sz="1899">
                <a:solidFill>
                  <a:srgbClr val="008000"/>
                </a:solidFill>
                <a:latin typeface="Studly"/>
              </a:rPr>
              <a:t>STORE: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D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764" y="0"/>
            <a:ext cx="29693879" cy="11553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282254" y="4854836"/>
            <a:ext cx="40778201" cy="17571698"/>
          </a:xfrm>
          <a:prstGeom prst="rect">
            <a:avLst/>
          </a:prstGeom>
        </p:spPr>
      </p:pic>
      <p:grpSp>
        <p:nvGrpSpPr>
          <p:cNvPr id="4" name="Group 4"/>
          <p:cNvGrpSpPr/>
          <p:nvPr/>
        </p:nvGrpSpPr>
        <p:grpSpPr>
          <a:xfrm>
            <a:off x="15179796" y="565977"/>
            <a:ext cx="3587618" cy="950568"/>
            <a:chOff x="0" y="0"/>
            <a:chExt cx="944887" cy="250355"/>
          </a:xfrm>
        </p:grpSpPr>
        <p:sp>
          <p:nvSpPr>
            <p:cNvPr id="5" name="Freeform 5"/>
            <p:cNvSpPr/>
            <p:nvPr/>
          </p:nvSpPr>
          <p:spPr>
            <a:xfrm>
              <a:off x="0" y="0"/>
              <a:ext cx="944887" cy="250355"/>
            </a:xfrm>
            <a:custGeom>
              <a:avLst/>
              <a:gdLst/>
              <a:ahLst/>
              <a:cxnLst/>
              <a:rect l="l" t="t" r="r" b="b"/>
              <a:pathLst>
                <a:path w="944887" h="250355">
                  <a:moveTo>
                    <a:pt x="125178" y="0"/>
                  </a:moveTo>
                  <a:lnTo>
                    <a:pt x="819709" y="0"/>
                  </a:lnTo>
                  <a:cubicBezTo>
                    <a:pt x="888843" y="0"/>
                    <a:pt x="944887" y="56044"/>
                    <a:pt x="944887" y="125178"/>
                  </a:cubicBezTo>
                  <a:lnTo>
                    <a:pt x="944887" y="125178"/>
                  </a:lnTo>
                  <a:cubicBezTo>
                    <a:pt x="944887" y="194311"/>
                    <a:pt x="888843" y="250355"/>
                    <a:pt x="819709" y="250355"/>
                  </a:cubicBezTo>
                  <a:lnTo>
                    <a:pt x="125178" y="250355"/>
                  </a:lnTo>
                  <a:cubicBezTo>
                    <a:pt x="56044" y="250355"/>
                    <a:pt x="0" y="194311"/>
                    <a:pt x="0" y="125178"/>
                  </a:cubicBezTo>
                  <a:lnTo>
                    <a:pt x="0" y="125178"/>
                  </a:lnTo>
                  <a:cubicBezTo>
                    <a:pt x="0" y="56044"/>
                    <a:pt x="56044" y="0"/>
                    <a:pt x="125178" y="0"/>
                  </a:cubicBezTo>
                  <a:close/>
                </a:path>
              </a:pathLst>
            </a:custGeom>
            <a:solidFill>
              <a:srgbClr val="B6D89A"/>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Studly"/>
                </a:rPr>
                <a:t>HR CHECK LIST</a:t>
              </a:r>
            </a:p>
          </p:txBody>
        </p:sp>
      </p:grpSp>
      <p:grpSp>
        <p:nvGrpSpPr>
          <p:cNvPr id="7" name="Group 7"/>
          <p:cNvGrpSpPr/>
          <p:nvPr/>
        </p:nvGrpSpPr>
        <p:grpSpPr>
          <a:xfrm>
            <a:off x="15179796" y="1771692"/>
            <a:ext cx="4978930" cy="876207"/>
            <a:chOff x="0" y="0"/>
            <a:chExt cx="1311323" cy="230771"/>
          </a:xfrm>
        </p:grpSpPr>
        <p:sp>
          <p:nvSpPr>
            <p:cNvPr id="8" name="Freeform 8"/>
            <p:cNvSpPr/>
            <p:nvPr/>
          </p:nvSpPr>
          <p:spPr>
            <a:xfrm>
              <a:off x="0" y="0"/>
              <a:ext cx="1311323" cy="230771"/>
            </a:xfrm>
            <a:custGeom>
              <a:avLst/>
              <a:gdLst/>
              <a:ahLst/>
              <a:cxnLst/>
              <a:rect l="l" t="t" r="r" b="b"/>
              <a:pathLst>
                <a:path w="1311323" h="230771">
                  <a:moveTo>
                    <a:pt x="99516" y="0"/>
                  </a:moveTo>
                  <a:lnTo>
                    <a:pt x="1211807" y="0"/>
                  </a:lnTo>
                  <a:cubicBezTo>
                    <a:pt x="1266768" y="0"/>
                    <a:pt x="1311323" y="44555"/>
                    <a:pt x="1311323" y="99516"/>
                  </a:cubicBezTo>
                  <a:lnTo>
                    <a:pt x="1311323" y="131255"/>
                  </a:lnTo>
                  <a:cubicBezTo>
                    <a:pt x="1311323" y="186216"/>
                    <a:pt x="1266768" y="230771"/>
                    <a:pt x="1211807" y="230771"/>
                  </a:cubicBezTo>
                  <a:lnTo>
                    <a:pt x="99516" y="230771"/>
                  </a:lnTo>
                  <a:cubicBezTo>
                    <a:pt x="44555" y="230771"/>
                    <a:pt x="0" y="186216"/>
                    <a:pt x="0" y="131255"/>
                  </a:cubicBezTo>
                  <a:lnTo>
                    <a:pt x="0" y="99516"/>
                  </a:lnTo>
                  <a:cubicBezTo>
                    <a:pt x="0" y="44555"/>
                    <a:pt x="44555" y="0"/>
                    <a:pt x="99516" y="0"/>
                  </a:cubicBezTo>
                  <a:close/>
                </a:path>
              </a:pathLst>
            </a:custGeom>
            <a:solidFill>
              <a:srgbClr val="FEFAED"/>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028700" y="3491390"/>
            <a:ext cx="3402263" cy="3153983"/>
            <a:chOff x="0" y="0"/>
            <a:chExt cx="896069" cy="830679"/>
          </a:xfrm>
        </p:grpSpPr>
        <p:sp>
          <p:nvSpPr>
            <p:cNvPr id="11" name="Freeform 11"/>
            <p:cNvSpPr/>
            <p:nvPr/>
          </p:nvSpPr>
          <p:spPr>
            <a:xfrm>
              <a:off x="0" y="0"/>
              <a:ext cx="896069" cy="830679"/>
            </a:xfrm>
            <a:custGeom>
              <a:avLst/>
              <a:gdLst/>
              <a:ahLst/>
              <a:cxnLst/>
              <a:rect l="l" t="t" r="r" b="b"/>
              <a:pathLst>
                <a:path w="896069" h="830679">
                  <a:moveTo>
                    <a:pt x="145633" y="0"/>
                  </a:moveTo>
                  <a:lnTo>
                    <a:pt x="750436" y="0"/>
                  </a:lnTo>
                  <a:cubicBezTo>
                    <a:pt x="789060" y="0"/>
                    <a:pt x="826103" y="15343"/>
                    <a:pt x="853414" y="42655"/>
                  </a:cubicBezTo>
                  <a:cubicBezTo>
                    <a:pt x="880726" y="69967"/>
                    <a:pt x="896069" y="107009"/>
                    <a:pt x="896069" y="145633"/>
                  </a:cubicBezTo>
                  <a:lnTo>
                    <a:pt x="896069" y="685045"/>
                  </a:lnTo>
                  <a:cubicBezTo>
                    <a:pt x="896069" y="765476"/>
                    <a:pt x="830867" y="830679"/>
                    <a:pt x="750436" y="830679"/>
                  </a:cubicBezTo>
                  <a:lnTo>
                    <a:pt x="145633" y="830679"/>
                  </a:lnTo>
                  <a:cubicBezTo>
                    <a:pt x="65202" y="830679"/>
                    <a:pt x="0" y="765476"/>
                    <a:pt x="0" y="685045"/>
                  </a:cubicBezTo>
                  <a:lnTo>
                    <a:pt x="0" y="145633"/>
                  </a:lnTo>
                  <a:cubicBezTo>
                    <a:pt x="0" y="65202"/>
                    <a:pt x="65202" y="0"/>
                    <a:pt x="145633" y="0"/>
                  </a:cubicBezTo>
                  <a:close/>
                </a:path>
              </a:pathLst>
            </a:custGeom>
            <a:solidFill>
              <a:srgbClr val="DEF4CD"/>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5729479" y="3641627"/>
            <a:ext cx="3464768" cy="3003745"/>
            <a:chOff x="0" y="0"/>
            <a:chExt cx="912531" cy="791110"/>
          </a:xfrm>
        </p:grpSpPr>
        <p:sp>
          <p:nvSpPr>
            <p:cNvPr id="14" name="Freeform 14"/>
            <p:cNvSpPr/>
            <p:nvPr/>
          </p:nvSpPr>
          <p:spPr>
            <a:xfrm>
              <a:off x="0" y="0"/>
              <a:ext cx="912531" cy="791110"/>
            </a:xfrm>
            <a:custGeom>
              <a:avLst/>
              <a:gdLst/>
              <a:ahLst/>
              <a:cxnLst/>
              <a:rect l="l" t="t" r="r" b="b"/>
              <a:pathLst>
                <a:path w="912531" h="791110">
                  <a:moveTo>
                    <a:pt x="143006" y="0"/>
                  </a:moveTo>
                  <a:lnTo>
                    <a:pt x="769525" y="0"/>
                  </a:lnTo>
                  <a:cubicBezTo>
                    <a:pt x="807453" y="0"/>
                    <a:pt x="843827" y="15067"/>
                    <a:pt x="870646" y="41886"/>
                  </a:cubicBezTo>
                  <a:cubicBezTo>
                    <a:pt x="897465" y="68704"/>
                    <a:pt x="912531" y="105079"/>
                    <a:pt x="912531" y="143006"/>
                  </a:cubicBezTo>
                  <a:lnTo>
                    <a:pt x="912531" y="648104"/>
                  </a:lnTo>
                  <a:cubicBezTo>
                    <a:pt x="912531" y="727084"/>
                    <a:pt x="848505" y="791110"/>
                    <a:pt x="769525" y="791110"/>
                  </a:cubicBezTo>
                  <a:lnTo>
                    <a:pt x="143006" y="791110"/>
                  </a:lnTo>
                  <a:cubicBezTo>
                    <a:pt x="105079" y="791110"/>
                    <a:pt x="68704" y="776043"/>
                    <a:pt x="41886" y="749224"/>
                  </a:cubicBezTo>
                  <a:cubicBezTo>
                    <a:pt x="15067" y="722406"/>
                    <a:pt x="0" y="686031"/>
                    <a:pt x="0" y="648104"/>
                  </a:cubicBezTo>
                  <a:lnTo>
                    <a:pt x="0" y="143006"/>
                  </a:lnTo>
                  <a:cubicBezTo>
                    <a:pt x="0" y="64026"/>
                    <a:pt x="64026" y="0"/>
                    <a:pt x="143006" y="0"/>
                  </a:cubicBezTo>
                  <a:close/>
                </a:path>
              </a:pathLst>
            </a:custGeom>
            <a:solidFill>
              <a:srgbClr val="DEF4CD"/>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0155123" y="3641627"/>
            <a:ext cx="3448400" cy="3003745"/>
            <a:chOff x="0" y="0"/>
            <a:chExt cx="908221" cy="791110"/>
          </a:xfrm>
        </p:grpSpPr>
        <p:sp>
          <p:nvSpPr>
            <p:cNvPr id="17" name="Freeform 17"/>
            <p:cNvSpPr/>
            <p:nvPr/>
          </p:nvSpPr>
          <p:spPr>
            <a:xfrm>
              <a:off x="0" y="0"/>
              <a:ext cx="908221" cy="791110"/>
            </a:xfrm>
            <a:custGeom>
              <a:avLst/>
              <a:gdLst/>
              <a:ahLst/>
              <a:cxnLst/>
              <a:rect l="l" t="t" r="r" b="b"/>
              <a:pathLst>
                <a:path w="908221" h="791110">
                  <a:moveTo>
                    <a:pt x="143685" y="0"/>
                  </a:moveTo>
                  <a:lnTo>
                    <a:pt x="764536" y="0"/>
                  </a:lnTo>
                  <a:cubicBezTo>
                    <a:pt x="843891" y="0"/>
                    <a:pt x="908221" y="64330"/>
                    <a:pt x="908221" y="143685"/>
                  </a:cubicBezTo>
                  <a:lnTo>
                    <a:pt x="908221" y="647425"/>
                  </a:lnTo>
                  <a:cubicBezTo>
                    <a:pt x="908221" y="726780"/>
                    <a:pt x="843891" y="791110"/>
                    <a:pt x="764536" y="791110"/>
                  </a:cubicBezTo>
                  <a:lnTo>
                    <a:pt x="143685" y="791110"/>
                  </a:lnTo>
                  <a:cubicBezTo>
                    <a:pt x="105577" y="791110"/>
                    <a:pt x="69030" y="775972"/>
                    <a:pt x="42084" y="749026"/>
                  </a:cubicBezTo>
                  <a:cubicBezTo>
                    <a:pt x="15138" y="722079"/>
                    <a:pt x="0" y="685533"/>
                    <a:pt x="0" y="647425"/>
                  </a:cubicBezTo>
                  <a:lnTo>
                    <a:pt x="0" y="143685"/>
                  </a:lnTo>
                  <a:cubicBezTo>
                    <a:pt x="0" y="64330"/>
                    <a:pt x="64330" y="0"/>
                    <a:pt x="143685" y="0"/>
                  </a:cubicBezTo>
                  <a:close/>
                </a:path>
              </a:pathLst>
            </a:custGeom>
            <a:solidFill>
              <a:srgbClr val="DEF4CD"/>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4220862" y="3641627"/>
            <a:ext cx="3448400" cy="3003745"/>
            <a:chOff x="0" y="0"/>
            <a:chExt cx="908221" cy="791110"/>
          </a:xfrm>
        </p:grpSpPr>
        <p:sp>
          <p:nvSpPr>
            <p:cNvPr id="20" name="Freeform 20"/>
            <p:cNvSpPr/>
            <p:nvPr/>
          </p:nvSpPr>
          <p:spPr>
            <a:xfrm>
              <a:off x="0" y="0"/>
              <a:ext cx="908221" cy="791110"/>
            </a:xfrm>
            <a:custGeom>
              <a:avLst/>
              <a:gdLst/>
              <a:ahLst/>
              <a:cxnLst/>
              <a:rect l="l" t="t" r="r" b="b"/>
              <a:pathLst>
                <a:path w="908221" h="791110">
                  <a:moveTo>
                    <a:pt x="143685" y="0"/>
                  </a:moveTo>
                  <a:lnTo>
                    <a:pt x="764536" y="0"/>
                  </a:lnTo>
                  <a:cubicBezTo>
                    <a:pt x="843891" y="0"/>
                    <a:pt x="908221" y="64330"/>
                    <a:pt x="908221" y="143685"/>
                  </a:cubicBezTo>
                  <a:lnTo>
                    <a:pt x="908221" y="647425"/>
                  </a:lnTo>
                  <a:cubicBezTo>
                    <a:pt x="908221" y="726780"/>
                    <a:pt x="843891" y="791110"/>
                    <a:pt x="764536" y="791110"/>
                  </a:cubicBezTo>
                  <a:lnTo>
                    <a:pt x="143685" y="791110"/>
                  </a:lnTo>
                  <a:cubicBezTo>
                    <a:pt x="105577" y="791110"/>
                    <a:pt x="69030" y="775972"/>
                    <a:pt x="42084" y="749026"/>
                  </a:cubicBezTo>
                  <a:cubicBezTo>
                    <a:pt x="15138" y="722079"/>
                    <a:pt x="0" y="685533"/>
                    <a:pt x="0" y="647425"/>
                  </a:cubicBezTo>
                  <a:lnTo>
                    <a:pt x="0" y="143685"/>
                  </a:lnTo>
                  <a:cubicBezTo>
                    <a:pt x="0" y="64330"/>
                    <a:pt x="64330" y="0"/>
                    <a:pt x="143685" y="0"/>
                  </a:cubicBezTo>
                  <a:close/>
                </a:path>
              </a:pathLst>
            </a:custGeom>
            <a:solidFill>
              <a:srgbClr val="DEF4CD"/>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127788" y="6983779"/>
            <a:ext cx="3204086" cy="846954"/>
            <a:chOff x="0" y="0"/>
            <a:chExt cx="843874" cy="223066"/>
          </a:xfrm>
        </p:grpSpPr>
        <p:sp>
          <p:nvSpPr>
            <p:cNvPr id="23" name="Freeform 23"/>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1</a:t>
              </a:r>
            </a:p>
          </p:txBody>
        </p:sp>
      </p:grpSp>
      <p:grpSp>
        <p:nvGrpSpPr>
          <p:cNvPr id="25" name="Group 25"/>
          <p:cNvGrpSpPr/>
          <p:nvPr/>
        </p:nvGrpSpPr>
        <p:grpSpPr>
          <a:xfrm>
            <a:off x="5990161" y="6983779"/>
            <a:ext cx="3204086" cy="846954"/>
            <a:chOff x="0" y="0"/>
            <a:chExt cx="843874" cy="223066"/>
          </a:xfrm>
        </p:grpSpPr>
        <p:sp>
          <p:nvSpPr>
            <p:cNvPr id="26" name="Freeform 26"/>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2 </a:t>
              </a:r>
            </a:p>
          </p:txBody>
        </p:sp>
      </p:grpSp>
      <p:grpSp>
        <p:nvGrpSpPr>
          <p:cNvPr id="28" name="Group 28"/>
          <p:cNvGrpSpPr/>
          <p:nvPr/>
        </p:nvGrpSpPr>
        <p:grpSpPr>
          <a:xfrm>
            <a:off x="10399436" y="6983779"/>
            <a:ext cx="3204086" cy="846954"/>
            <a:chOff x="0" y="0"/>
            <a:chExt cx="843874" cy="223066"/>
          </a:xfrm>
        </p:grpSpPr>
        <p:sp>
          <p:nvSpPr>
            <p:cNvPr id="29" name="Freeform 29"/>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3</a:t>
              </a:r>
            </a:p>
          </p:txBody>
        </p:sp>
      </p:grpSp>
      <p:grpSp>
        <p:nvGrpSpPr>
          <p:cNvPr id="31" name="Group 31"/>
          <p:cNvGrpSpPr/>
          <p:nvPr/>
        </p:nvGrpSpPr>
        <p:grpSpPr>
          <a:xfrm>
            <a:off x="14465175" y="7183804"/>
            <a:ext cx="3204086" cy="846954"/>
            <a:chOff x="0" y="0"/>
            <a:chExt cx="843874" cy="223066"/>
          </a:xfrm>
        </p:grpSpPr>
        <p:sp>
          <p:nvSpPr>
            <p:cNvPr id="32" name="Freeform 32"/>
            <p:cNvSpPr/>
            <p:nvPr/>
          </p:nvSpPr>
          <p:spPr>
            <a:xfrm>
              <a:off x="0" y="0"/>
              <a:ext cx="843874" cy="223066"/>
            </a:xfrm>
            <a:custGeom>
              <a:avLst/>
              <a:gdLst/>
              <a:ahLst/>
              <a:cxnLst/>
              <a:rect l="l" t="t" r="r" b="b"/>
              <a:pathLst>
                <a:path w="843874" h="223066">
                  <a:moveTo>
                    <a:pt x="111533" y="0"/>
                  </a:moveTo>
                  <a:lnTo>
                    <a:pt x="732341" y="0"/>
                  </a:lnTo>
                  <a:cubicBezTo>
                    <a:pt x="793939" y="0"/>
                    <a:pt x="843874" y="49935"/>
                    <a:pt x="843874" y="111533"/>
                  </a:cubicBezTo>
                  <a:lnTo>
                    <a:pt x="843874" y="111533"/>
                  </a:lnTo>
                  <a:cubicBezTo>
                    <a:pt x="843874" y="173131"/>
                    <a:pt x="793939" y="223066"/>
                    <a:pt x="732341" y="223066"/>
                  </a:cubicBezTo>
                  <a:lnTo>
                    <a:pt x="111533" y="223066"/>
                  </a:lnTo>
                  <a:cubicBezTo>
                    <a:pt x="49935" y="223066"/>
                    <a:pt x="0" y="173131"/>
                    <a:pt x="0" y="111533"/>
                  </a:cubicBezTo>
                  <a:lnTo>
                    <a:pt x="0" y="111533"/>
                  </a:lnTo>
                  <a:cubicBezTo>
                    <a:pt x="0" y="49935"/>
                    <a:pt x="49935" y="0"/>
                    <a:pt x="111533" y="0"/>
                  </a:cubicBezTo>
                  <a:close/>
                </a:path>
              </a:pathLst>
            </a:custGeom>
            <a:solidFill>
              <a:srgbClr val="FEFAED"/>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r>
                <a:rPr lang="en-US" sz="1899">
                  <a:solidFill>
                    <a:srgbClr val="467010"/>
                  </a:solidFill>
                  <a:latin typeface="Open Sans Light Bold"/>
                </a:rPr>
                <a:t>DAY 4</a:t>
              </a:r>
            </a:p>
          </p:txBody>
        </p:sp>
      </p:grpSp>
      <p:grpSp>
        <p:nvGrpSpPr>
          <p:cNvPr id="34" name="Group 34"/>
          <p:cNvGrpSpPr>
            <a:grpSpLocks noChangeAspect="1"/>
          </p:cNvGrpSpPr>
          <p:nvPr/>
        </p:nvGrpSpPr>
        <p:grpSpPr>
          <a:xfrm>
            <a:off x="1031631" y="3314480"/>
            <a:ext cx="3396400" cy="3507802"/>
            <a:chOff x="0" y="0"/>
            <a:chExt cx="6350000" cy="6558280"/>
          </a:xfrm>
        </p:grpSpPr>
        <p:sp>
          <p:nvSpPr>
            <p:cNvPr id="35" name="Freeform 3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r="-159938" b="-41603"/>
              </a:stretch>
            </a:blipFill>
          </p:spPr>
        </p:sp>
        <p:sp>
          <p:nvSpPr>
            <p:cNvPr id="36" name="Freeform 3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grpSp>
        <p:nvGrpSpPr>
          <p:cNvPr id="37" name="Group 37"/>
          <p:cNvGrpSpPr>
            <a:grpSpLocks noChangeAspect="1"/>
          </p:cNvGrpSpPr>
          <p:nvPr/>
        </p:nvGrpSpPr>
        <p:grpSpPr>
          <a:xfrm>
            <a:off x="5696814" y="3314480"/>
            <a:ext cx="3497433" cy="3612149"/>
            <a:chOff x="0" y="0"/>
            <a:chExt cx="6350000" cy="6558280"/>
          </a:xfrm>
        </p:grpSpPr>
        <p:sp>
          <p:nvSpPr>
            <p:cNvPr id="38" name="Freeform 3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41784" r="-41784"/>
              </a:stretch>
            </a:blipFill>
          </p:spPr>
        </p:sp>
        <p:sp>
          <p:nvSpPr>
            <p:cNvPr id="39" name="Freeform 3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grpSp>
        <p:nvGrpSpPr>
          <p:cNvPr id="40" name="Group 40"/>
          <p:cNvGrpSpPr>
            <a:grpSpLocks noChangeAspect="1"/>
          </p:cNvGrpSpPr>
          <p:nvPr/>
        </p:nvGrpSpPr>
        <p:grpSpPr>
          <a:xfrm>
            <a:off x="10155123" y="3312670"/>
            <a:ext cx="3448400" cy="3561507"/>
            <a:chOff x="0" y="0"/>
            <a:chExt cx="6350000" cy="6558280"/>
          </a:xfrm>
        </p:grpSpPr>
        <p:sp>
          <p:nvSpPr>
            <p:cNvPr id="41" name="Freeform 41"/>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6088" r="-77480"/>
              </a:stretch>
            </a:blipFill>
          </p:spPr>
        </p:sp>
        <p:sp>
          <p:nvSpPr>
            <p:cNvPr id="42" name="Freeform 42"/>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pic>
        <p:nvPicPr>
          <p:cNvPr id="43" name="Picture 4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334627" y="4430208"/>
            <a:ext cx="1089391" cy="1426583"/>
          </a:xfrm>
          <a:prstGeom prst="rect">
            <a:avLst/>
          </a:prstGeom>
        </p:spPr>
      </p:pic>
      <p:grpSp>
        <p:nvGrpSpPr>
          <p:cNvPr id="44" name="Group 44"/>
          <p:cNvGrpSpPr>
            <a:grpSpLocks noChangeAspect="1"/>
          </p:cNvGrpSpPr>
          <p:nvPr/>
        </p:nvGrpSpPr>
        <p:grpSpPr>
          <a:xfrm>
            <a:off x="14220862" y="3474724"/>
            <a:ext cx="3342279" cy="3451905"/>
            <a:chOff x="0" y="0"/>
            <a:chExt cx="6350000" cy="6558280"/>
          </a:xfrm>
        </p:grpSpPr>
        <p:sp>
          <p:nvSpPr>
            <p:cNvPr id="45" name="Freeform 4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75041" r="-8527"/>
              </a:stretch>
            </a:blipFill>
          </p:spPr>
        </p:sp>
        <p:sp>
          <p:nvSpPr>
            <p:cNvPr id="46" name="Freeform 4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6605A"/>
            </a:solidFill>
          </p:spPr>
        </p:sp>
      </p:grpSp>
      <p:pic>
        <p:nvPicPr>
          <p:cNvPr id="47" name="Picture 4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00366" y="4355090"/>
            <a:ext cx="1089391" cy="1426583"/>
          </a:xfrm>
          <a:prstGeom prst="rect">
            <a:avLst/>
          </a:prstGeom>
        </p:spPr>
      </p:pic>
      <p:sp>
        <p:nvSpPr>
          <p:cNvPr id="48" name="TextBox 48"/>
          <p:cNvSpPr txBox="1"/>
          <p:nvPr/>
        </p:nvSpPr>
        <p:spPr>
          <a:xfrm>
            <a:off x="16383535" y="2019613"/>
            <a:ext cx="940395" cy="332740"/>
          </a:xfrm>
          <a:prstGeom prst="rect">
            <a:avLst/>
          </a:prstGeom>
        </p:spPr>
        <p:txBody>
          <a:bodyPr lIns="0" tIns="0" rIns="0" bIns="0" rtlCol="0" anchor="t">
            <a:spAutoFit/>
          </a:bodyPr>
          <a:lstStyle/>
          <a:p>
            <a:pPr algn="ctr">
              <a:lnSpc>
                <a:spcPts val="2659"/>
              </a:lnSpc>
              <a:spcBef>
                <a:spcPct val="0"/>
              </a:spcBef>
            </a:pPr>
            <a:r>
              <a:rPr lang="en-US" sz="1899">
                <a:solidFill>
                  <a:srgbClr val="008000"/>
                </a:solidFill>
                <a:latin typeface="Studly"/>
              </a:rPr>
              <a:t>STORE: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AutoShape 2"/>
          <p:cNvSpPr/>
          <p:nvPr/>
        </p:nvSpPr>
        <p:spPr>
          <a:xfrm>
            <a:off x="0" y="-372413"/>
            <a:ext cx="18522012" cy="7373426"/>
          </a:xfrm>
          <a:prstGeom prst="rect">
            <a:avLst/>
          </a:prstGeom>
          <a:solidFill>
            <a:srgbClr val="FFFDEC"/>
          </a:solidFill>
        </p:spPr>
      </p:sp>
      <p:pic>
        <p:nvPicPr>
          <p:cNvPr id="3" name="Picture 3"/>
          <p:cNvPicPr>
            <a:picLocks noChangeAspect="1"/>
          </p:cNvPicPr>
          <p:nvPr/>
        </p:nvPicPr>
        <p:blipFill>
          <a:blip r:embed="rId2">
            <a:alphaModFix amt="73000"/>
          </a:blip>
          <a:srcRect t="1309" b="38617"/>
          <a:stretch>
            <a:fillRect/>
          </a:stretch>
        </p:blipFill>
        <p:spPr>
          <a:xfrm>
            <a:off x="-669944" y="-2340994"/>
            <a:ext cx="20561777" cy="82296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935547" y="1567099"/>
            <a:ext cx="10377265" cy="5433913"/>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82145" y="8569413"/>
            <a:ext cx="1760295" cy="11906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261006" y="8229600"/>
            <a:ext cx="5061204" cy="411480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36541"/>
          <a:stretch>
            <a:fillRect/>
          </a:stretch>
        </p:blipFill>
        <p:spPr>
          <a:xfrm>
            <a:off x="4888367" y="7429638"/>
            <a:ext cx="5412485" cy="4138187"/>
          </a:xfrm>
          <a:prstGeom prst="rect">
            <a:avLst/>
          </a:prstGeom>
        </p:spPr>
      </p:pic>
      <p:grpSp>
        <p:nvGrpSpPr>
          <p:cNvPr id="8" name="Group 8"/>
          <p:cNvGrpSpPr/>
          <p:nvPr/>
        </p:nvGrpSpPr>
        <p:grpSpPr>
          <a:xfrm>
            <a:off x="1028700" y="4495457"/>
            <a:ext cx="4150295" cy="4006361"/>
            <a:chOff x="0" y="0"/>
            <a:chExt cx="1310362" cy="1264918"/>
          </a:xfrm>
        </p:grpSpPr>
        <p:sp>
          <p:nvSpPr>
            <p:cNvPr id="9" name="Freeform 9"/>
            <p:cNvSpPr/>
            <p:nvPr/>
          </p:nvSpPr>
          <p:spPr>
            <a:xfrm>
              <a:off x="0" y="0"/>
              <a:ext cx="1310362" cy="1264918"/>
            </a:xfrm>
            <a:custGeom>
              <a:avLst/>
              <a:gdLst/>
              <a:ahLst/>
              <a:cxnLst/>
              <a:rect l="l" t="t" r="r" b="b"/>
              <a:pathLst>
                <a:path w="1310362" h="1264918">
                  <a:moveTo>
                    <a:pt x="1185902" y="1264918"/>
                  </a:moveTo>
                  <a:lnTo>
                    <a:pt x="124460" y="1264918"/>
                  </a:lnTo>
                  <a:cubicBezTo>
                    <a:pt x="55880" y="1264918"/>
                    <a:pt x="0" y="1209038"/>
                    <a:pt x="0" y="1140458"/>
                  </a:cubicBezTo>
                  <a:lnTo>
                    <a:pt x="0" y="124460"/>
                  </a:lnTo>
                  <a:cubicBezTo>
                    <a:pt x="0" y="55880"/>
                    <a:pt x="55880" y="0"/>
                    <a:pt x="124460" y="0"/>
                  </a:cubicBezTo>
                  <a:lnTo>
                    <a:pt x="1185902" y="0"/>
                  </a:lnTo>
                  <a:cubicBezTo>
                    <a:pt x="1254482" y="0"/>
                    <a:pt x="1310362" y="55880"/>
                    <a:pt x="1310362" y="124460"/>
                  </a:cubicBezTo>
                  <a:lnTo>
                    <a:pt x="1310362" y="1140458"/>
                  </a:lnTo>
                  <a:cubicBezTo>
                    <a:pt x="1310362" y="1209038"/>
                    <a:pt x="1254482" y="1264918"/>
                    <a:pt x="1185902" y="1264918"/>
                  </a:cubicBezTo>
                  <a:close/>
                </a:path>
              </a:pathLst>
            </a:custGeom>
            <a:solidFill>
              <a:srgbClr val="DEF48B"/>
            </a:solidFill>
          </p:spPr>
        </p:sp>
      </p:grpSp>
      <p:grpSp>
        <p:nvGrpSpPr>
          <p:cNvPr id="10" name="Group 10"/>
          <p:cNvGrpSpPr/>
          <p:nvPr/>
        </p:nvGrpSpPr>
        <p:grpSpPr>
          <a:xfrm>
            <a:off x="4993705" y="4563052"/>
            <a:ext cx="4150295" cy="4006361"/>
            <a:chOff x="0" y="0"/>
            <a:chExt cx="1310362" cy="1264918"/>
          </a:xfrm>
        </p:grpSpPr>
        <p:sp>
          <p:nvSpPr>
            <p:cNvPr id="11" name="Freeform 11"/>
            <p:cNvSpPr/>
            <p:nvPr/>
          </p:nvSpPr>
          <p:spPr>
            <a:xfrm>
              <a:off x="0" y="0"/>
              <a:ext cx="1310362" cy="1264918"/>
            </a:xfrm>
            <a:custGeom>
              <a:avLst/>
              <a:gdLst/>
              <a:ahLst/>
              <a:cxnLst/>
              <a:rect l="l" t="t" r="r" b="b"/>
              <a:pathLst>
                <a:path w="1310362" h="1264918">
                  <a:moveTo>
                    <a:pt x="1185902" y="1264918"/>
                  </a:moveTo>
                  <a:lnTo>
                    <a:pt x="124460" y="1264918"/>
                  </a:lnTo>
                  <a:cubicBezTo>
                    <a:pt x="55880" y="1264918"/>
                    <a:pt x="0" y="1209038"/>
                    <a:pt x="0" y="1140458"/>
                  </a:cubicBezTo>
                  <a:lnTo>
                    <a:pt x="0" y="124460"/>
                  </a:lnTo>
                  <a:cubicBezTo>
                    <a:pt x="0" y="55880"/>
                    <a:pt x="55880" y="0"/>
                    <a:pt x="124460" y="0"/>
                  </a:cubicBezTo>
                  <a:lnTo>
                    <a:pt x="1185902" y="0"/>
                  </a:lnTo>
                  <a:cubicBezTo>
                    <a:pt x="1254482" y="0"/>
                    <a:pt x="1310362" y="55880"/>
                    <a:pt x="1310362" y="124460"/>
                  </a:cubicBezTo>
                  <a:lnTo>
                    <a:pt x="1310362" y="1140458"/>
                  </a:lnTo>
                  <a:cubicBezTo>
                    <a:pt x="1310362" y="1209038"/>
                    <a:pt x="1254482" y="1264918"/>
                    <a:pt x="1185902" y="1264918"/>
                  </a:cubicBezTo>
                  <a:close/>
                </a:path>
              </a:pathLst>
            </a:custGeom>
            <a:solidFill>
              <a:srgbClr val="CEEA5F"/>
            </a:solidFill>
          </p:spPr>
        </p:sp>
      </p:grpSp>
      <p:grpSp>
        <p:nvGrpSpPr>
          <p:cNvPr id="12" name="Group 12"/>
          <p:cNvGrpSpPr/>
          <p:nvPr/>
        </p:nvGrpSpPr>
        <p:grpSpPr>
          <a:xfrm>
            <a:off x="9005636" y="4563052"/>
            <a:ext cx="3820873" cy="4006361"/>
            <a:chOff x="0" y="0"/>
            <a:chExt cx="1206355" cy="1264918"/>
          </a:xfrm>
        </p:grpSpPr>
        <p:sp>
          <p:nvSpPr>
            <p:cNvPr id="13" name="Freeform 13"/>
            <p:cNvSpPr/>
            <p:nvPr/>
          </p:nvSpPr>
          <p:spPr>
            <a:xfrm>
              <a:off x="0" y="0"/>
              <a:ext cx="1206355" cy="1264918"/>
            </a:xfrm>
            <a:custGeom>
              <a:avLst/>
              <a:gdLst/>
              <a:ahLst/>
              <a:cxnLst/>
              <a:rect l="l" t="t" r="r" b="b"/>
              <a:pathLst>
                <a:path w="1206355" h="1264918">
                  <a:moveTo>
                    <a:pt x="1081895" y="1264918"/>
                  </a:moveTo>
                  <a:lnTo>
                    <a:pt x="124460" y="1264918"/>
                  </a:lnTo>
                  <a:cubicBezTo>
                    <a:pt x="55880" y="1264918"/>
                    <a:pt x="0" y="1209038"/>
                    <a:pt x="0" y="1140458"/>
                  </a:cubicBezTo>
                  <a:lnTo>
                    <a:pt x="0" y="124460"/>
                  </a:lnTo>
                  <a:cubicBezTo>
                    <a:pt x="0" y="55880"/>
                    <a:pt x="55880" y="0"/>
                    <a:pt x="124460" y="0"/>
                  </a:cubicBezTo>
                  <a:lnTo>
                    <a:pt x="1081895" y="0"/>
                  </a:lnTo>
                  <a:cubicBezTo>
                    <a:pt x="1150475" y="0"/>
                    <a:pt x="1206355" y="55880"/>
                    <a:pt x="1206355" y="124460"/>
                  </a:cubicBezTo>
                  <a:lnTo>
                    <a:pt x="1206355" y="1140458"/>
                  </a:lnTo>
                  <a:cubicBezTo>
                    <a:pt x="1206355" y="1209038"/>
                    <a:pt x="1150475" y="1264918"/>
                    <a:pt x="1081895" y="1264918"/>
                  </a:cubicBezTo>
                  <a:close/>
                </a:path>
              </a:pathLst>
            </a:custGeom>
            <a:solidFill>
              <a:srgbClr val="E4FF77"/>
            </a:solidFill>
          </p:spPr>
        </p:sp>
      </p:grpSp>
      <p:grpSp>
        <p:nvGrpSpPr>
          <p:cNvPr id="14" name="Group 14"/>
          <p:cNvGrpSpPr/>
          <p:nvPr/>
        </p:nvGrpSpPr>
        <p:grpSpPr>
          <a:xfrm>
            <a:off x="12748776" y="4563052"/>
            <a:ext cx="4109137" cy="4006361"/>
            <a:chOff x="0" y="0"/>
            <a:chExt cx="1297367" cy="1264918"/>
          </a:xfrm>
        </p:grpSpPr>
        <p:sp>
          <p:nvSpPr>
            <p:cNvPr id="15" name="Freeform 15"/>
            <p:cNvSpPr/>
            <p:nvPr/>
          </p:nvSpPr>
          <p:spPr>
            <a:xfrm>
              <a:off x="0" y="0"/>
              <a:ext cx="1297367" cy="1264918"/>
            </a:xfrm>
            <a:custGeom>
              <a:avLst/>
              <a:gdLst/>
              <a:ahLst/>
              <a:cxnLst/>
              <a:rect l="l" t="t" r="r" b="b"/>
              <a:pathLst>
                <a:path w="1297367" h="1264918">
                  <a:moveTo>
                    <a:pt x="1172907" y="1264918"/>
                  </a:moveTo>
                  <a:lnTo>
                    <a:pt x="124460" y="1264918"/>
                  </a:lnTo>
                  <a:cubicBezTo>
                    <a:pt x="55880" y="1264918"/>
                    <a:pt x="0" y="1209038"/>
                    <a:pt x="0" y="1140458"/>
                  </a:cubicBezTo>
                  <a:lnTo>
                    <a:pt x="0" y="124460"/>
                  </a:lnTo>
                  <a:cubicBezTo>
                    <a:pt x="0" y="55880"/>
                    <a:pt x="55880" y="0"/>
                    <a:pt x="124460" y="0"/>
                  </a:cubicBezTo>
                  <a:lnTo>
                    <a:pt x="1172907" y="0"/>
                  </a:lnTo>
                  <a:cubicBezTo>
                    <a:pt x="1241487" y="0"/>
                    <a:pt x="1297367" y="55880"/>
                    <a:pt x="1297367" y="124460"/>
                  </a:cubicBezTo>
                  <a:lnTo>
                    <a:pt x="1297367" y="1140458"/>
                  </a:lnTo>
                  <a:cubicBezTo>
                    <a:pt x="1297367" y="1209038"/>
                    <a:pt x="1241487" y="1264918"/>
                    <a:pt x="1172907" y="1264918"/>
                  </a:cubicBezTo>
                  <a:close/>
                </a:path>
              </a:pathLst>
            </a:custGeom>
            <a:solidFill>
              <a:srgbClr val="DEF48B"/>
            </a:solidFill>
          </p:spPr>
        </p:sp>
      </p:grpSp>
      <p:grpSp>
        <p:nvGrpSpPr>
          <p:cNvPr id="16" name="Group 16"/>
          <p:cNvGrpSpPr/>
          <p:nvPr/>
        </p:nvGrpSpPr>
        <p:grpSpPr>
          <a:xfrm>
            <a:off x="6441718" y="2226568"/>
            <a:ext cx="5127835" cy="1087732"/>
            <a:chOff x="0" y="0"/>
            <a:chExt cx="1294613" cy="274617"/>
          </a:xfrm>
        </p:grpSpPr>
        <p:sp>
          <p:nvSpPr>
            <p:cNvPr id="17" name="Freeform 17"/>
            <p:cNvSpPr/>
            <p:nvPr/>
          </p:nvSpPr>
          <p:spPr>
            <a:xfrm>
              <a:off x="203200" y="-82447"/>
              <a:ext cx="888213" cy="439511"/>
            </a:xfrm>
            <a:custGeom>
              <a:avLst/>
              <a:gdLst/>
              <a:ahLst/>
              <a:cxnLst/>
              <a:rect l="l" t="t" r="r" b="b"/>
              <a:pathLst>
                <a:path w="888213" h="439511">
                  <a:moveTo>
                    <a:pt x="888213" y="82447"/>
                  </a:moveTo>
                  <a:cubicBezTo>
                    <a:pt x="831590" y="20677"/>
                    <a:pt x="742855" y="0"/>
                    <a:pt x="664759" y="30379"/>
                  </a:cubicBezTo>
                  <a:cubicBezTo>
                    <a:pt x="586664" y="60757"/>
                    <a:pt x="535225" y="135960"/>
                    <a:pt x="535225" y="219756"/>
                  </a:cubicBezTo>
                  <a:cubicBezTo>
                    <a:pt x="535225" y="303552"/>
                    <a:pt x="586664" y="378754"/>
                    <a:pt x="664759" y="409133"/>
                  </a:cubicBezTo>
                  <a:cubicBezTo>
                    <a:pt x="742855" y="439511"/>
                    <a:pt x="831590" y="418834"/>
                    <a:pt x="888213" y="357064"/>
                  </a:cubicBezTo>
                  <a:lnTo>
                    <a:pt x="0" y="357064"/>
                  </a:lnTo>
                  <a:cubicBezTo>
                    <a:pt x="56624" y="418834"/>
                    <a:pt x="145358" y="439511"/>
                    <a:pt x="223454" y="409133"/>
                  </a:cubicBezTo>
                  <a:cubicBezTo>
                    <a:pt x="301550" y="378754"/>
                    <a:pt x="352988" y="303552"/>
                    <a:pt x="352988" y="219756"/>
                  </a:cubicBezTo>
                  <a:cubicBezTo>
                    <a:pt x="352988" y="135960"/>
                    <a:pt x="301550" y="60757"/>
                    <a:pt x="223454" y="30379"/>
                  </a:cubicBezTo>
                  <a:cubicBezTo>
                    <a:pt x="145358" y="0"/>
                    <a:pt x="56624" y="20677"/>
                    <a:pt x="0" y="82447"/>
                  </a:cubicBezTo>
                  <a:close/>
                </a:path>
              </a:pathLst>
            </a:custGeom>
            <a:solidFill>
              <a:srgbClr val="008000"/>
            </a:solidFill>
          </p:spPr>
        </p:sp>
        <p:sp>
          <p:nvSpPr>
            <p:cNvPr id="18" name="TextBox 18"/>
            <p:cNvSpPr txBox="1"/>
            <p:nvPr/>
          </p:nvSpPr>
          <p:spPr>
            <a:xfrm>
              <a:off x="0" y="-47625"/>
              <a:ext cx="812800" cy="454025"/>
            </a:xfrm>
            <a:prstGeom prst="rect">
              <a:avLst/>
            </a:prstGeom>
          </p:spPr>
          <p:txBody>
            <a:bodyPr lIns="50800" tIns="50800" rIns="50800" bIns="50800" rtlCol="0" anchor="ctr"/>
            <a:lstStyle/>
            <a:p>
              <a:pPr algn="ctr">
                <a:lnSpc>
                  <a:spcPts val="3919"/>
                </a:lnSpc>
              </a:pPr>
              <a:r>
                <a:rPr lang="en-US" sz="2799">
                  <a:solidFill>
                    <a:srgbClr val="FEFAED"/>
                  </a:solidFill>
                  <a:latin typeface="Montserrat"/>
                </a:rPr>
                <a:t>PURCHASE NOW </a:t>
              </a:r>
            </a:p>
          </p:txBody>
        </p:sp>
      </p:grpSp>
      <p:pic>
        <p:nvPicPr>
          <p:cNvPr id="19" name="Picture 1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00248" y="6498637"/>
            <a:ext cx="1650556" cy="2309938"/>
          </a:xfrm>
          <a:prstGeom prst="rect">
            <a:avLst/>
          </a:prstGeom>
        </p:spPr>
      </p:pic>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523">
            <a:off x="-452975" y="5452176"/>
            <a:ext cx="1674338" cy="2092923"/>
          </a:xfrm>
          <a:prstGeom prst="rect">
            <a:avLst/>
          </a:prstGeom>
        </p:spPr>
      </p:pic>
      <p:pic>
        <p:nvPicPr>
          <p:cNvPr id="21" name="Picture 2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523">
            <a:off x="16517382" y="4735944"/>
            <a:ext cx="2761672" cy="3452090"/>
          </a:xfrm>
          <a:prstGeom prst="rect">
            <a:avLst/>
          </a:prstGeom>
        </p:spPr>
      </p:pic>
      <p:grpSp>
        <p:nvGrpSpPr>
          <p:cNvPr id="22" name="Group 22"/>
          <p:cNvGrpSpPr/>
          <p:nvPr/>
        </p:nvGrpSpPr>
        <p:grpSpPr>
          <a:xfrm>
            <a:off x="4477296" y="8264223"/>
            <a:ext cx="1403399" cy="1967839"/>
            <a:chOff x="0" y="0"/>
            <a:chExt cx="1871199" cy="2623785"/>
          </a:xfrm>
        </p:grpSpPr>
        <p:pic>
          <p:nvPicPr>
            <p:cNvPr id="23" name="Picture 2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531829" y="0"/>
              <a:ext cx="807541" cy="915213"/>
            </a:xfrm>
            <a:prstGeom prst="rect">
              <a:avLst/>
            </a:prstGeom>
          </p:spPr>
        </p:pic>
        <p:pic>
          <p:nvPicPr>
            <p:cNvPr id="24" name="Picture 2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0" y="796259"/>
              <a:ext cx="1871199" cy="1827526"/>
            </a:xfrm>
            <a:prstGeom prst="rect">
              <a:avLst/>
            </a:prstGeom>
          </p:spPr>
        </p:pic>
        <p:pic>
          <p:nvPicPr>
            <p:cNvPr id="25" name="Picture 2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790213" y="389313"/>
              <a:ext cx="549157" cy="304532"/>
            </a:xfrm>
            <a:prstGeom prst="rect">
              <a:avLst/>
            </a:prstGeom>
          </p:spPr>
        </p:pic>
        <p:pic>
          <p:nvPicPr>
            <p:cNvPr id="26" name="Picture 26"/>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764742" y="330200"/>
              <a:ext cx="574627" cy="254812"/>
            </a:xfrm>
            <a:prstGeom prst="rect">
              <a:avLst/>
            </a:prstGeom>
          </p:spPr>
        </p:pic>
      </p:grpSp>
      <p:sp>
        <p:nvSpPr>
          <p:cNvPr id="27" name="TextBox 27"/>
          <p:cNvSpPr txBox="1"/>
          <p:nvPr/>
        </p:nvSpPr>
        <p:spPr>
          <a:xfrm>
            <a:off x="3601677" y="881822"/>
            <a:ext cx="11084645" cy="1227680"/>
          </a:xfrm>
          <a:prstGeom prst="rect">
            <a:avLst/>
          </a:prstGeom>
        </p:spPr>
        <p:txBody>
          <a:bodyPr lIns="0" tIns="0" rIns="0" bIns="0" rtlCol="0" anchor="t">
            <a:spAutoFit/>
          </a:bodyPr>
          <a:lstStyle/>
          <a:p>
            <a:pPr algn="ctr">
              <a:lnSpc>
                <a:spcPts val="10032"/>
              </a:lnSpc>
              <a:spcBef>
                <a:spcPct val="0"/>
              </a:spcBef>
            </a:pPr>
            <a:r>
              <a:rPr lang="en-US" sz="7166">
                <a:solidFill>
                  <a:srgbClr val="3C8C4A"/>
                </a:solidFill>
                <a:latin typeface="Montserrat Classic Bold"/>
              </a:rPr>
              <a:t>PREMIUM PACKAGE</a:t>
            </a:r>
          </a:p>
        </p:txBody>
      </p:sp>
      <p:sp>
        <p:nvSpPr>
          <p:cNvPr id="28" name="TextBox 28"/>
          <p:cNvSpPr txBox="1"/>
          <p:nvPr/>
        </p:nvSpPr>
        <p:spPr>
          <a:xfrm>
            <a:off x="1313681" y="4553388"/>
            <a:ext cx="3460385" cy="39484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Awareness Package </a:t>
            </a:r>
          </a:p>
          <a:p>
            <a:pPr algn="ctr">
              <a:lnSpc>
                <a:spcPts val="3919"/>
              </a:lnSpc>
              <a:spcBef>
                <a:spcPct val="0"/>
              </a:spcBef>
            </a:pPr>
            <a:r>
              <a:rPr lang="en-US" sz="2799">
                <a:solidFill>
                  <a:srgbClr val="467010"/>
                </a:solidFill>
                <a:latin typeface="Montserrat Classic"/>
              </a:rPr>
              <a:t>20% of unknown personality test results and majors and schools reviews are included</a:t>
            </a:r>
          </a:p>
        </p:txBody>
      </p:sp>
      <p:sp>
        <p:nvSpPr>
          <p:cNvPr id="29" name="TextBox 29"/>
          <p:cNvSpPr txBox="1"/>
          <p:nvPr/>
        </p:nvSpPr>
        <p:spPr>
          <a:xfrm>
            <a:off x="5280716" y="4811093"/>
            <a:ext cx="3724919" cy="34531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Research Package</a:t>
            </a:r>
            <a:r>
              <a:rPr lang="en-US" sz="2799">
                <a:solidFill>
                  <a:srgbClr val="467010"/>
                </a:solidFill>
                <a:latin typeface="Montserrat Classic"/>
              </a:rPr>
              <a:t> premium in-game features like speed-ups, promotion opportunities, and contests with prizes are included</a:t>
            </a:r>
          </a:p>
        </p:txBody>
      </p:sp>
      <p:sp>
        <p:nvSpPr>
          <p:cNvPr id="30" name="TextBox 30"/>
          <p:cNvSpPr txBox="1"/>
          <p:nvPr/>
        </p:nvSpPr>
        <p:spPr>
          <a:xfrm>
            <a:off x="9592268" y="4811093"/>
            <a:ext cx="2785972" cy="34531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Experience Pack  </a:t>
            </a:r>
            <a:r>
              <a:rPr lang="en-US" sz="2799">
                <a:solidFill>
                  <a:srgbClr val="467010"/>
                </a:solidFill>
                <a:latin typeface="Montserrat Classic"/>
              </a:rPr>
              <a:t>personalized plan with a career counselor is included</a:t>
            </a:r>
          </a:p>
        </p:txBody>
      </p:sp>
      <p:sp>
        <p:nvSpPr>
          <p:cNvPr id="31" name="TextBox 31"/>
          <p:cNvSpPr txBox="1"/>
          <p:nvPr/>
        </p:nvSpPr>
        <p:spPr>
          <a:xfrm>
            <a:off x="13107541" y="5156247"/>
            <a:ext cx="3391608" cy="2957830"/>
          </a:xfrm>
          <a:prstGeom prst="rect">
            <a:avLst/>
          </a:prstGeom>
        </p:spPr>
        <p:txBody>
          <a:bodyPr lIns="0" tIns="0" rIns="0" bIns="0" rtlCol="0" anchor="t">
            <a:spAutoFit/>
          </a:bodyPr>
          <a:lstStyle/>
          <a:p>
            <a:pPr algn="ctr">
              <a:lnSpc>
                <a:spcPts val="3919"/>
              </a:lnSpc>
              <a:spcBef>
                <a:spcPct val="0"/>
              </a:spcBef>
            </a:pPr>
            <a:r>
              <a:rPr lang="en-US" sz="2799">
                <a:solidFill>
                  <a:srgbClr val="467010"/>
                </a:solidFill>
                <a:latin typeface="Montserrat Classic Bold"/>
              </a:rPr>
              <a:t>Treasure Pack </a:t>
            </a:r>
          </a:p>
          <a:p>
            <a:pPr algn="ctr">
              <a:lnSpc>
                <a:spcPts val="3919"/>
              </a:lnSpc>
              <a:spcBef>
                <a:spcPct val="0"/>
              </a:spcBef>
            </a:pPr>
            <a:r>
              <a:rPr lang="en-US" sz="2799">
                <a:solidFill>
                  <a:srgbClr val="467010"/>
                </a:solidFill>
                <a:latin typeface="Montserrat Classic"/>
              </a:rPr>
              <a:t>a combination package includes all others with a more economic payment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FEB"/>
        </a:solidFill>
        <a:effectLst/>
      </p:bgPr>
    </p:bg>
    <p:spTree>
      <p:nvGrpSpPr>
        <p:cNvPr id="1" name=""/>
        <p:cNvGrpSpPr/>
        <p:nvPr/>
      </p:nvGrpSpPr>
      <p:grpSpPr>
        <a:xfrm>
          <a:off x="0" y="0"/>
          <a:ext cx="0" cy="0"/>
          <a:chOff x="0" y="0"/>
          <a:chExt cx="0" cy="0"/>
        </a:xfrm>
      </p:grpSpPr>
      <p:grpSp>
        <p:nvGrpSpPr>
          <p:cNvPr id="2" name="Group 2"/>
          <p:cNvGrpSpPr/>
          <p:nvPr/>
        </p:nvGrpSpPr>
        <p:grpSpPr>
          <a:xfrm>
            <a:off x="1548124" y="1897247"/>
            <a:ext cx="8685723" cy="8974822"/>
            <a:chOff x="0" y="0"/>
            <a:chExt cx="11580963" cy="11966429"/>
          </a:xfrm>
        </p:grpSpPr>
        <p:sp>
          <p:nvSpPr>
            <p:cNvPr id="3" name="TextBox 3"/>
            <p:cNvSpPr txBox="1"/>
            <p:nvPr/>
          </p:nvSpPr>
          <p:spPr>
            <a:xfrm>
              <a:off x="3183530" y="10620236"/>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35.7%</a:t>
              </a:r>
            </a:p>
          </p:txBody>
        </p:sp>
        <p:sp>
          <p:nvSpPr>
            <p:cNvPr id="4" name="TextBox 4"/>
            <p:cNvSpPr txBox="1"/>
            <p:nvPr/>
          </p:nvSpPr>
          <p:spPr>
            <a:xfrm>
              <a:off x="0" y="1522228"/>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28.6%</a:t>
              </a:r>
            </a:p>
          </p:txBody>
        </p:sp>
        <p:sp>
          <p:nvSpPr>
            <p:cNvPr id="5" name="TextBox 5"/>
            <p:cNvSpPr txBox="1"/>
            <p:nvPr/>
          </p:nvSpPr>
          <p:spPr>
            <a:xfrm>
              <a:off x="10141977" y="5071060"/>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21.4%</a:t>
              </a:r>
            </a:p>
          </p:txBody>
        </p:sp>
        <p:sp>
          <p:nvSpPr>
            <p:cNvPr id="6" name="TextBox 6"/>
            <p:cNvSpPr txBox="1"/>
            <p:nvPr/>
          </p:nvSpPr>
          <p:spPr>
            <a:xfrm>
              <a:off x="6919709" y="-57150"/>
              <a:ext cx="1438986" cy="1346194"/>
            </a:xfrm>
            <a:prstGeom prst="rect">
              <a:avLst/>
            </a:prstGeom>
          </p:spPr>
          <p:txBody>
            <a:bodyPr lIns="0" tIns="0" rIns="0" bIns="0" rtlCol="0" anchor="t">
              <a:spAutoFit/>
            </a:bodyPr>
            <a:lstStyle/>
            <a:p>
              <a:pPr algn="ctr">
                <a:lnSpc>
                  <a:spcPts val="4104"/>
                </a:lnSpc>
              </a:pPr>
              <a:endParaRPr/>
            </a:p>
            <a:p>
              <a:pPr algn="ctr">
                <a:lnSpc>
                  <a:spcPts val="4104"/>
                </a:lnSpc>
              </a:pPr>
              <a:r>
                <a:rPr lang="en-US" sz="2931">
                  <a:solidFill>
                    <a:srgbClr val="545454"/>
                  </a:solidFill>
                  <a:latin typeface="Open Sans Light Bold"/>
                </a:rPr>
                <a:t>14.3%</a:t>
              </a:r>
            </a:p>
          </p:txBody>
        </p:sp>
        <p:grpSp>
          <p:nvGrpSpPr>
            <p:cNvPr id="7" name="Group 7"/>
            <p:cNvGrpSpPr>
              <a:grpSpLocks noChangeAspect="1"/>
            </p:cNvGrpSpPr>
            <p:nvPr/>
          </p:nvGrpSpPr>
          <p:grpSpPr>
            <a:xfrm>
              <a:off x="520275" y="1123419"/>
              <a:ext cx="9298624" cy="9298624"/>
              <a:chOff x="0" y="0"/>
              <a:chExt cx="2540000" cy="2540000"/>
            </a:xfrm>
          </p:grpSpPr>
          <p:sp>
            <p:nvSpPr>
              <p:cNvPr id="8" name="Freeform 8"/>
              <p:cNvSpPr/>
              <p:nvPr/>
            </p:nvSpPr>
            <p:spPr>
              <a:xfrm>
                <a:off x="1270000" y="0"/>
                <a:ext cx="1031260" cy="899392"/>
              </a:xfrm>
              <a:custGeom>
                <a:avLst/>
                <a:gdLst/>
                <a:ahLst/>
                <a:cxnLst/>
                <a:rect l="l" t="t" r="r" b="b"/>
                <a:pathLst>
                  <a:path w="1031260" h="899392">
                    <a:moveTo>
                      <a:pt x="0" y="0"/>
                    </a:moveTo>
                    <a:cubicBezTo>
                      <a:pt x="408826" y="0"/>
                      <a:pt x="792655" y="196810"/>
                      <a:pt x="1031260" y="528783"/>
                    </a:cubicBezTo>
                    <a:lnTo>
                      <a:pt x="515630" y="899392"/>
                    </a:lnTo>
                    <a:cubicBezTo>
                      <a:pt x="396327" y="733405"/>
                      <a:pt x="204413" y="635000"/>
                      <a:pt x="0" y="635000"/>
                    </a:cubicBezTo>
                    <a:close/>
                  </a:path>
                </a:pathLst>
              </a:custGeom>
              <a:solidFill>
                <a:srgbClr val="87EB7E"/>
              </a:solidFill>
            </p:spPr>
          </p:sp>
          <p:sp>
            <p:nvSpPr>
              <p:cNvPr id="9" name="Freeform 9"/>
              <p:cNvSpPr/>
              <p:nvPr/>
            </p:nvSpPr>
            <p:spPr>
              <a:xfrm>
                <a:off x="1746055" y="478168"/>
                <a:ext cx="901182" cy="1632300"/>
              </a:xfrm>
              <a:custGeom>
                <a:avLst/>
                <a:gdLst/>
                <a:ahLst/>
                <a:cxnLst/>
                <a:rect l="l" t="t" r="r" b="b"/>
                <a:pathLst>
                  <a:path w="901182" h="1632300">
                    <a:moveTo>
                      <a:pt x="516871" y="0"/>
                    </a:moveTo>
                    <a:cubicBezTo>
                      <a:pt x="901182" y="481911"/>
                      <a:pt x="883971" y="1170199"/>
                      <a:pt x="476055" y="1632300"/>
                    </a:cubicBezTo>
                    <a:lnTo>
                      <a:pt x="0" y="1212066"/>
                    </a:lnTo>
                    <a:cubicBezTo>
                      <a:pt x="203958" y="981016"/>
                      <a:pt x="212563" y="636871"/>
                      <a:pt x="20408" y="395916"/>
                    </a:cubicBezTo>
                    <a:close/>
                  </a:path>
                </a:pathLst>
              </a:custGeom>
              <a:solidFill>
                <a:srgbClr val="00C999"/>
              </a:solidFill>
            </p:spPr>
          </p:sp>
          <p:sp>
            <p:nvSpPr>
              <p:cNvPr id="10" name="Freeform 10"/>
              <p:cNvSpPr/>
              <p:nvPr/>
            </p:nvSpPr>
            <p:spPr>
              <a:xfrm>
                <a:off x="19265" y="1380183"/>
                <a:ext cx="2243661" cy="1243768"/>
              </a:xfrm>
              <a:custGeom>
                <a:avLst/>
                <a:gdLst/>
                <a:ahLst/>
                <a:cxnLst/>
                <a:rect l="l" t="t" r="r" b="b"/>
                <a:pathLst>
                  <a:path w="2243661" h="1243768">
                    <a:moveTo>
                      <a:pt x="2243661" y="681649"/>
                    </a:moveTo>
                    <a:cubicBezTo>
                      <a:pt x="1932338" y="1072036"/>
                      <a:pt x="1421146" y="1243768"/>
                      <a:pt x="937271" y="1120524"/>
                    </a:cubicBezTo>
                    <a:cubicBezTo>
                      <a:pt x="453396" y="997280"/>
                      <a:pt x="86641" y="601932"/>
                      <a:pt x="0" y="110183"/>
                    </a:cubicBezTo>
                    <a:lnTo>
                      <a:pt x="625367" y="0"/>
                    </a:lnTo>
                    <a:cubicBezTo>
                      <a:pt x="668688" y="245875"/>
                      <a:pt x="852066" y="443549"/>
                      <a:pt x="1094003" y="505171"/>
                    </a:cubicBezTo>
                    <a:cubicBezTo>
                      <a:pt x="1335940" y="566793"/>
                      <a:pt x="1591536" y="480926"/>
                      <a:pt x="1747198" y="285733"/>
                    </a:cubicBezTo>
                    <a:close/>
                  </a:path>
                </a:pathLst>
              </a:custGeom>
              <a:solidFill>
                <a:srgbClr val="00A1A9"/>
              </a:solidFill>
            </p:spPr>
          </p:sp>
          <p:sp>
            <p:nvSpPr>
              <p:cNvPr id="11" name="Freeform 11"/>
              <p:cNvSpPr/>
              <p:nvPr/>
            </p:nvSpPr>
            <p:spPr>
              <a:xfrm>
                <a:off x="-54156" y="0"/>
                <a:ext cx="1324093" cy="1552602"/>
              </a:xfrm>
              <a:custGeom>
                <a:avLst/>
                <a:gdLst/>
                <a:ahLst/>
                <a:cxnLst/>
                <a:rect l="l" t="t" r="r" b="b"/>
                <a:pathLst>
                  <a:path w="1324093" h="1552602">
                    <a:moveTo>
                      <a:pt x="85998" y="1552602"/>
                    </a:moveTo>
                    <a:cubicBezTo>
                      <a:pt x="0" y="1175821"/>
                      <a:pt x="90245" y="780384"/>
                      <a:pt x="331190" y="478218"/>
                    </a:cubicBezTo>
                    <a:cubicBezTo>
                      <a:pt x="572135" y="176051"/>
                      <a:pt x="937559" y="39"/>
                      <a:pt x="1324029" y="0"/>
                    </a:cubicBezTo>
                    <a:lnTo>
                      <a:pt x="1324093" y="635000"/>
                    </a:lnTo>
                    <a:cubicBezTo>
                      <a:pt x="1130858" y="635019"/>
                      <a:pt x="948146" y="723026"/>
                      <a:pt x="827673" y="874109"/>
                    </a:cubicBezTo>
                    <a:cubicBezTo>
                      <a:pt x="707201" y="1025192"/>
                      <a:pt x="662078" y="1222911"/>
                      <a:pt x="705077" y="1411301"/>
                    </a:cubicBezTo>
                    <a:close/>
                  </a:path>
                </a:pathLst>
              </a:custGeom>
              <a:solidFill>
                <a:srgbClr val="0076A2"/>
              </a:solidFill>
            </p:spPr>
          </p:sp>
          <p:sp>
            <p:nvSpPr>
              <p:cNvPr id="12" name="Freeform 12"/>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004C82"/>
              </a:solidFill>
            </p:spPr>
          </p:sp>
        </p:grpSp>
      </p:grpSp>
      <p:grpSp>
        <p:nvGrpSpPr>
          <p:cNvPr id="13" name="Group 13"/>
          <p:cNvGrpSpPr/>
          <p:nvPr/>
        </p:nvGrpSpPr>
        <p:grpSpPr>
          <a:xfrm>
            <a:off x="10842412" y="2827081"/>
            <a:ext cx="796245" cy="79624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FF96"/>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0842412" y="6579363"/>
            <a:ext cx="796245" cy="79624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B3B6"/>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10842412" y="4705423"/>
            <a:ext cx="796245" cy="796245"/>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ADCAA"/>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0842412" y="8457706"/>
            <a:ext cx="796245" cy="796245"/>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8AF"/>
            </a:solidFill>
          </p:spPr>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56872" y="4337183"/>
            <a:ext cx="683926" cy="683926"/>
          </a:xfrm>
          <a:prstGeom prst="rect">
            <a:avLst/>
          </a:prstGeom>
        </p:spPr>
      </p:pic>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73554" y="5800862"/>
            <a:ext cx="718088" cy="726008"/>
          </a:xfrm>
          <a:prstGeom prst="rect">
            <a:avLst/>
          </a:prstGeom>
        </p:spPr>
      </p:pic>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587545" y="8378936"/>
            <a:ext cx="850661" cy="695995"/>
          </a:xfrm>
          <a:prstGeom prst="rect">
            <a:avLst/>
          </a:prstGeom>
        </p:spPr>
      </p:pic>
      <p:pic>
        <p:nvPicPr>
          <p:cNvPr id="28" name="Picture 2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196028" y="3533460"/>
            <a:ext cx="777420" cy="803723"/>
          </a:xfrm>
          <a:prstGeom prst="rect">
            <a:avLst/>
          </a:prstGeom>
        </p:spPr>
      </p:pic>
      <p:sp>
        <p:nvSpPr>
          <p:cNvPr id="29" name="TextBox 29"/>
          <p:cNvSpPr txBox="1"/>
          <p:nvPr/>
        </p:nvSpPr>
        <p:spPr>
          <a:xfrm>
            <a:off x="1548124" y="390576"/>
            <a:ext cx="15191752" cy="1135196"/>
          </a:xfrm>
          <a:prstGeom prst="rect">
            <a:avLst/>
          </a:prstGeom>
        </p:spPr>
        <p:txBody>
          <a:bodyPr lIns="0" tIns="0" rIns="0" bIns="0" rtlCol="0" anchor="t">
            <a:spAutoFit/>
          </a:bodyPr>
          <a:lstStyle/>
          <a:p>
            <a:pPr algn="ctr">
              <a:lnSpc>
                <a:spcPts val="9235"/>
              </a:lnSpc>
            </a:pPr>
            <a:r>
              <a:rPr lang="en-US" sz="6596">
                <a:solidFill>
                  <a:srgbClr val="545454"/>
                </a:solidFill>
                <a:latin typeface="Open Sauce SemiBold"/>
              </a:rPr>
              <a:t>Level of payment</a:t>
            </a:r>
          </a:p>
        </p:txBody>
      </p:sp>
      <p:sp>
        <p:nvSpPr>
          <p:cNvPr id="30" name="TextBox 30"/>
          <p:cNvSpPr txBox="1"/>
          <p:nvPr/>
        </p:nvSpPr>
        <p:spPr>
          <a:xfrm>
            <a:off x="12090440" y="3312281"/>
            <a:ext cx="4579747" cy="750213"/>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All the results of personality tests and customized recommendations </a:t>
            </a:r>
          </a:p>
        </p:txBody>
      </p:sp>
      <p:sp>
        <p:nvSpPr>
          <p:cNvPr id="31" name="TextBox 31"/>
          <p:cNvSpPr txBox="1"/>
          <p:nvPr/>
        </p:nvSpPr>
        <p:spPr>
          <a:xfrm>
            <a:off x="12090440" y="2760406"/>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Awareness Package </a:t>
            </a:r>
          </a:p>
        </p:txBody>
      </p:sp>
      <p:sp>
        <p:nvSpPr>
          <p:cNvPr id="32" name="TextBox 32"/>
          <p:cNvSpPr txBox="1"/>
          <p:nvPr/>
        </p:nvSpPr>
        <p:spPr>
          <a:xfrm>
            <a:off x="12090440" y="7012070"/>
            <a:ext cx="4579747" cy="750213"/>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Opportunity to discuss with leading experts.</a:t>
            </a:r>
          </a:p>
        </p:txBody>
      </p:sp>
      <p:sp>
        <p:nvSpPr>
          <p:cNvPr id="33" name="TextBox 33"/>
          <p:cNvSpPr txBox="1"/>
          <p:nvPr/>
        </p:nvSpPr>
        <p:spPr>
          <a:xfrm>
            <a:off x="12090440" y="6460195"/>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Experience Pack</a:t>
            </a:r>
          </a:p>
        </p:txBody>
      </p:sp>
      <p:sp>
        <p:nvSpPr>
          <p:cNvPr id="34" name="TextBox 34"/>
          <p:cNvSpPr txBox="1"/>
          <p:nvPr/>
        </p:nvSpPr>
        <p:spPr>
          <a:xfrm>
            <a:off x="12090440" y="5160005"/>
            <a:ext cx="4579747" cy="1134196"/>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Chance to experience all the practical and insightful mission of professions.</a:t>
            </a:r>
          </a:p>
        </p:txBody>
      </p:sp>
      <p:sp>
        <p:nvSpPr>
          <p:cNvPr id="35" name="TextBox 35"/>
          <p:cNvSpPr txBox="1"/>
          <p:nvPr/>
        </p:nvSpPr>
        <p:spPr>
          <a:xfrm>
            <a:off x="12090440" y="4612471"/>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Research Package</a:t>
            </a:r>
          </a:p>
        </p:txBody>
      </p:sp>
      <p:sp>
        <p:nvSpPr>
          <p:cNvPr id="36" name="TextBox 36"/>
          <p:cNvSpPr txBox="1"/>
          <p:nvPr/>
        </p:nvSpPr>
        <p:spPr>
          <a:xfrm>
            <a:off x="12090440" y="8859795"/>
            <a:ext cx="4579747" cy="750213"/>
          </a:xfrm>
          <a:prstGeom prst="rect">
            <a:avLst/>
          </a:prstGeom>
        </p:spPr>
        <p:txBody>
          <a:bodyPr lIns="0" tIns="0" rIns="0" bIns="0" rtlCol="0" anchor="t">
            <a:spAutoFit/>
          </a:bodyPr>
          <a:lstStyle/>
          <a:p>
            <a:pPr>
              <a:lnSpc>
                <a:spcPts val="3078"/>
              </a:lnSpc>
            </a:pPr>
            <a:r>
              <a:rPr lang="en-US" sz="2198">
                <a:solidFill>
                  <a:srgbClr val="545454"/>
                </a:solidFill>
                <a:latin typeface="Open Sans Light"/>
              </a:rPr>
              <a:t>Experience combination of services at a more affordable price.</a:t>
            </a:r>
          </a:p>
        </p:txBody>
      </p:sp>
      <p:sp>
        <p:nvSpPr>
          <p:cNvPr id="37" name="TextBox 37"/>
          <p:cNvSpPr txBox="1"/>
          <p:nvPr/>
        </p:nvSpPr>
        <p:spPr>
          <a:xfrm>
            <a:off x="12090440" y="8312261"/>
            <a:ext cx="4579747" cy="498365"/>
          </a:xfrm>
          <a:prstGeom prst="rect">
            <a:avLst/>
          </a:prstGeom>
        </p:spPr>
        <p:txBody>
          <a:bodyPr lIns="0" tIns="0" rIns="0" bIns="0" rtlCol="0" anchor="t">
            <a:spAutoFit/>
          </a:bodyPr>
          <a:lstStyle/>
          <a:p>
            <a:pPr>
              <a:lnSpc>
                <a:spcPts val="4104"/>
              </a:lnSpc>
            </a:pPr>
            <a:r>
              <a:rPr lang="en-US" sz="2931">
                <a:solidFill>
                  <a:srgbClr val="545454"/>
                </a:solidFill>
                <a:latin typeface="Open Sauce SemiBold"/>
              </a:rPr>
              <a:t>Treasure Pack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25" t="11934" r="42672" b="413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92483" y="4723670"/>
            <a:ext cx="8667647" cy="3835434"/>
          </a:xfrm>
          <a:prstGeom prst="rect">
            <a:avLst/>
          </a:prstGeom>
        </p:spPr>
      </p:pic>
      <p:sp>
        <p:nvSpPr>
          <p:cNvPr id="4" name="TextBox 4"/>
          <p:cNvSpPr txBox="1"/>
          <p:nvPr/>
        </p:nvSpPr>
        <p:spPr>
          <a:xfrm>
            <a:off x="1492781" y="1640594"/>
            <a:ext cx="8342423" cy="2438400"/>
          </a:xfrm>
          <a:prstGeom prst="rect">
            <a:avLst/>
          </a:prstGeom>
        </p:spPr>
        <p:txBody>
          <a:bodyPr lIns="0" tIns="0" rIns="0" bIns="0" rtlCol="0" anchor="t">
            <a:spAutoFit/>
          </a:bodyPr>
          <a:lstStyle/>
          <a:p>
            <a:pPr>
              <a:lnSpc>
                <a:spcPts val="9600"/>
              </a:lnSpc>
            </a:pPr>
            <a:r>
              <a:rPr lang="en-US" sz="8000">
                <a:solidFill>
                  <a:srgbClr val="16646D"/>
                </a:solidFill>
                <a:latin typeface="Open Sans Bold"/>
              </a:rPr>
              <a:t>3# COMPETITIVE </a:t>
            </a:r>
          </a:p>
          <a:p>
            <a:pPr marL="0" lvl="0" indent="0">
              <a:lnSpc>
                <a:spcPts val="9600"/>
              </a:lnSpc>
              <a:spcBef>
                <a:spcPct val="0"/>
              </a:spcBef>
            </a:pPr>
            <a:r>
              <a:rPr lang="en-US" sz="8000">
                <a:solidFill>
                  <a:srgbClr val="16646D"/>
                </a:solidFill>
                <a:latin typeface="Open Sans Bold"/>
              </a:rPr>
              <a:t>ADVANTAGES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AutoShape 2"/>
          <p:cNvSpPr/>
          <p:nvPr/>
        </p:nvSpPr>
        <p:spPr>
          <a:xfrm>
            <a:off x="0" y="-244515"/>
            <a:ext cx="18522012" cy="7373426"/>
          </a:xfrm>
          <a:prstGeom prst="rect">
            <a:avLst/>
          </a:prstGeom>
          <a:solidFill>
            <a:srgbClr val="FFFDEC"/>
          </a:solidFill>
        </p:spPr>
      </p:sp>
      <p:sp>
        <p:nvSpPr>
          <p:cNvPr id="3" name="AutoShape 3"/>
          <p:cNvSpPr/>
          <p:nvPr/>
        </p:nvSpPr>
        <p:spPr>
          <a:xfrm>
            <a:off x="0" y="-3931228"/>
            <a:ext cx="18522012" cy="7373426"/>
          </a:xfrm>
          <a:prstGeom prst="rect">
            <a:avLst/>
          </a:prstGeom>
          <a:solidFill>
            <a:srgbClr val="A1D683"/>
          </a:solidFill>
        </p:spPr>
      </p:sp>
      <p:grpSp>
        <p:nvGrpSpPr>
          <p:cNvPr id="4" name="Group 4"/>
          <p:cNvGrpSpPr>
            <a:grpSpLocks noChangeAspect="1"/>
          </p:cNvGrpSpPr>
          <p:nvPr/>
        </p:nvGrpSpPr>
        <p:grpSpPr>
          <a:xfrm>
            <a:off x="654948" y="4200309"/>
            <a:ext cx="3848478" cy="2511773"/>
            <a:chOff x="0" y="0"/>
            <a:chExt cx="19050000" cy="12433300"/>
          </a:xfrm>
        </p:grpSpPr>
        <p:sp>
          <p:nvSpPr>
            <p:cNvPr id="5" name="Freeform 5"/>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2"/>
              <a:stretch>
                <a:fillRect l="-10737" t="-9211" r="-10737"/>
              </a:stretch>
            </a:blipFill>
          </p:spPr>
        </p:sp>
        <p:sp>
          <p:nvSpPr>
            <p:cNvPr id="6" name="Freeform 6"/>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sp>
      </p:grpSp>
      <p:grpSp>
        <p:nvGrpSpPr>
          <p:cNvPr id="7" name="Group 7"/>
          <p:cNvGrpSpPr>
            <a:grpSpLocks noChangeAspect="1"/>
          </p:cNvGrpSpPr>
          <p:nvPr/>
        </p:nvGrpSpPr>
        <p:grpSpPr>
          <a:xfrm>
            <a:off x="626024" y="529052"/>
            <a:ext cx="3906326" cy="2549529"/>
            <a:chOff x="0" y="0"/>
            <a:chExt cx="19050000" cy="12433300"/>
          </a:xfrm>
        </p:grpSpPr>
        <p:sp>
          <p:nvSpPr>
            <p:cNvPr id="8" name="Freeform 8"/>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4"/>
              <a:stretch>
                <a:fillRect l="-4256" t="-109" r="-7094"/>
              </a:stretch>
            </a:blipFill>
          </p:spPr>
        </p:sp>
        <p:sp>
          <p:nvSpPr>
            <p:cNvPr id="9" name="Freeform 9"/>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sp>
      </p:grpSp>
      <p:grpSp>
        <p:nvGrpSpPr>
          <p:cNvPr id="10" name="Group 10"/>
          <p:cNvGrpSpPr>
            <a:grpSpLocks noChangeAspect="1"/>
          </p:cNvGrpSpPr>
          <p:nvPr/>
        </p:nvGrpSpPr>
        <p:grpSpPr>
          <a:xfrm>
            <a:off x="586843" y="7443236"/>
            <a:ext cx="3916582" cy="2556223"/>
            <a:chOff x="0" y="0"/>
            <a:chExt cx="19050000" cy="12433300"/>
          </a:xfrm>
        </p:grpSpPr>
        <p:sp>
          <p:nvSpPr>
            <p:cNvPr id="11" name="Freeform 11"/>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5"/>
              <a:stretch>
                <a:fillRect l="-11146" t="-10152" r="-11375"/>
              </a:stretch>
            </a:blipFill>
          </p:spPr>
        </p:sp>
        <p:sp>
          <p:nvSpPr>
            <p:cNvPr id="12" name="Freeform 12"/>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sp>
      </p:grpSp>
      <p:sp>
        <p:nvSpPr>
          <p:cNvPr id="13" name="TextBox 13"/>
          <p:cNvSpPr txBox="1"/>
          <p:nvPr/>
        </p:nvSpPr>
        <p:spPr>
          <a:xfrm>
            <a:off x="10430063" y="462377"/>
            <a:ext cx="9525" cy="572652"/>
          </a:xfrm>
          <a:prstGeom prst="rect">
            <a:avLst/>
          </a:prstGeom>
        </p:spPr>
        <p:txBody>
          <a:bodyPr lIns="0" tIns="0" rIns="0" bIns="0" rtlCol="0" anchor="t">
            <a:spAutoFit/>
          </a:bodyPr>
          <a:lstStyle/>
          <a:p>
            <a:pPr algn="ctr">
              <a:lnSpc>
                <a:spcPts val="4661"/>
              </a:lnSpc>
              <a:spcBef>
                <a:spcPct val="0"/>
              </a:spcBef>
            </a:pPr>
            <a:endParaRPr/>
          </a:p>
        </p:txBody>
      </p:sp>
      <p:sp>
        <p:nvSpPr>
          <p:cNvPr id="14" name="TextBox 14"/>
          <p:cNvSpPr txBox="1"/>
          <p:nvPr/>
        </p:nvSpPr>
        <p:spPr>
          <a:xfrm>
            <a:off x="4831677" y="981075"/>
            <a:ext cx="12698140" cy="1810385"/>
          </a:xfrm>
          <a:prstGeom prst="rect">
            <a:avLst/>
          </a:prstGeom>
        </p:spPr>
        <p:txBody>
          <a:bodyPr lIns="0" tIns="0" rIns="0" bIns="0" rtlCol="0" anchor="t">
            <a:spAutoFit/>
          </a:bodyPr>
          <a:lstStyle/>
          <a:p>
            <a:pPr marL="561341" lvl="1" indent="-280670">
              <a:lnSpc>
                <a:spcPts val="3640"/>
              </a:lnSpc>
              <a:spcBef>
                <a:spcPct val="0"/>
              </a:spcBef>
              <a:buFont typeface="Arial"/>
              <a:buChar char="•"/>
            </a:pPr>
            <a:r>
              <a:rPr lang="en-US" sz="2600">
                <a:solidFill>
                  <a:srgbClr val="32620E"/>
                </a:solidFill>
                <a:latin typeface="Montserrat Classic"/>
              </a:rPr>
              <a:t>Only serves as a search engine</a:t>
            </a:r>
          </a:p>
          <a:p>
            <a:pPr marL="561341" lvl="1" indent="-280670">
              <a:lnSpc>
                <a:spcPts val="3640"/>
              </a:lnSpc>
              <a:spcBef>
                <a:spcPct val="0"/>
              </a:spcBef>
              <a:buFont typeface="Arial"/>
              <a:buChar char="•"/>
            </a:pPr>
            <a:r>
              <a:rPr lang="en-US" sz="2600">
                <a:solidFill>
                  <a:srgbClr val="32620E"/>
                </a:solidFill>
                <a:latin typeface="Montserrat Classic"/>
              </a:rPr>
              <a:t>There is only one career exam on the internet, thus there is no comprehensive, complete, and total assessment of the student's personality.</a:t>
            </a:r>
          </a:p>
        </p:txBody>
      </p:sp>
      <p:sp>
        <p:nvSpPr>
          <p:cNvPr id="15" name="TextBox 15"/>
          <p:cNvSpPr txBox="1"/>
          <p:nvPr/>
        </p:nvSpPr>
        <p:spPr>
          <a:xfrm>
            <a:off x="4831677" y="4457484"/>
            <a:ext cx="13185262" cy="24625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8000"/>
                </a:solidFill>
                <a:latin typeface="Montserrat Classic"/>
              </a:rPr>
              <a:t>Novaedu focuses on personality assessments to help students.</a:t>
            </a:r>
          </a:p>
          <a:p>
            <a:pPr marL="604519" lvl="1" indent="-302260">
              <a:lnSpc>
                <a:spcPts val="3919"/>
              </a:lnSpc>
              <a:buFont typeface="Arial"/>
              <a:buChar char="•"/>
            </a:pPr>
            <a:r>
              <a:rPr lang="en-US" sz="2799">
                <a:solidFill>
                  <a:srgbClr val="008000"/>
                </a:solidFill>
                <a:latin typeface="Montserrat Classic"/>
              </a:rPr>
              <a:t>The site has not yet combined the test results into a wholly oriented version; instead, users must pay a nominal fee (20,000VND) for each test result =&gt; </a:t>
            </a:r>
            <a:r>
              <a:rPr lang="en-US" sz="2799">
                <a:solidFill>
                  <a:srgbClr val="008000"/>
                </a:solidFill>
                <a:latin typeface="Montserrat Classic Bold"/>
              </a:rPr>
              <a:t>causes annoyed feeling from the users.</a:t>
            </a:r>
          </a:p>
          <a:p>
            <a:pPr>
              <a:lnSpc>
                <a:spcPts val="3919"/>
              </a:lnSpc>
              <a:spcBef>
                <a:spcPct val="0"/>
              </a:spcBef>
            </a:pPr>
            <a:endParaRPr lang="en-US" sz="2799">
              <a:solidFill>
                <a:srgbClr val="008000"/>
              </a:solidFill>
              <a:latin typeface="Montserrat Classic Bold"/>
            </a:endParaRPr>
          </a:p>
        </p:txBody>
      </p:sp>
      <p:sp>
        <p:nvSpPr>
          <p:cNvPr id="16" name="TextBox 16"/>
          <p:cNvSpPr txBox="1"/>
          <p:nvPr/>
        </p:nvSpPr>
        <p:spPr>
          <a:xfrm>
            <a:off x="5142978" y="8017276"/>
            <a:ext cx="10574171" cy="1810385"/>
          </a:xfrm>
          <a:prstGeom prst="rect">
            <a:avLst/>
          </a:prstGeom>
        </p:spPr>
        <p:txBody>
          <a:bodyPr lIns="0" tIns="0" rIns="0" bIns="0" rtlCol="0" anchor="t">
            <a:spAutoFit/>
          </a:bodyPr>
          <a:lstStyle/>
          <a:p>
            <a:pPr marL="561341" lvl="1" indent="-280670">
              <a:lnSpc>
                <a:spcPts val="3640"/>
              </a:lnSpc>
              <a:buFont typeface="Arial"/>
              <a:buChar char="•"/>
            </a:pPr>
            <a:r>
              <a:rPr lang="en-US" sz="2600">
                <a:solidFill>
                  <a:srgbClr val="32620E"/>
                </a:solidFill>
                <a:latin typeface="Montserrat Classic"/>
              </a:rPr>
              <a:t>Focus on the practicality of selecting schools and majors.</a:t>
            </a:r>
          </a:p>
          <a:p>
            <a:pPr marL="561341" lvl="1" indent="-280670">
              <a:lnSpc>
                <a:spcPts val="3640"/>
              </a:lnSpc>
              <a:buFont typeface="Arial"/>
              <a:buChar char="•"/>
            </a:pPr>
            <a:r>
              <a:rPr lang="en-US" sz="2600">
                <a:solidFill>
                  <a:srgbClr val="32620E"/>
                </a:solidFill>
                <a:latin typeface="Montserrat Classic"/>
              </a:rPr>
              <a:t>Users can browse actual reviews from students who have been and are now enrolled at the school.</a:t>
            </a:r>
          </a:p>
          <a:p>
            <a:pPr marL="561341" lvl="1" indent="-280670">
              <a:lnSpc>
                <a:spcPts val="3640"/>
              </a:lnSpc>
              <a:spcBef>
                <a:spcPct val="0"/>
              </a:spcBef>
              <a:buFont typeface="Arial"/>
              <a:buChar char="•"/>
            </a:pPr>
            <a:r>
              <a:rPr lang="en-US" sz="2600">
                <a:solidFill>
                  <a:srgbClr val="32620E"/>
                </a:solidFill>
                <a:latin typeface="Montserrat Classic"/>
              </a:rPr>
              <a:t>Users need to have self-understanding already.</a:t>
            </a:r>
          </a:p>
        </p:txBody>
      </p:sp>
      <p:sp>
        <p:nvSpPr>
          <p:cNvPr id="17" name="TextBox 17"/>
          <p:cNvSpPr txBox="1"/>
          <p:nvPr/>
        </p:nvSpPr>
        <p:spPr>
          <a:xfrm>
            <a:off x="5254213" y="349256"/>
            <a:ext cx="5379641"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Huongnghieptuyensinh.com</a:t>
            </a:r>
          </a:p>
        </p:txBody>
      </p:sp>
      <p:sp>
        <p:nvSpPr>
          <p:cNvPr id="18" name="TextBox 18"/>
          <p:cNvSpPr txBox="1"/>
          <p:nvPr/>
        </p:nvSpPr>
        <p:spPr>
          <a:xfrm>
            <a:off x="5254213" y="3835818"/>
            <a:ext cx="2221210"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Novaedu.vn</a:t>
            </a:r>
          </a:p>
        </p:txBody>
      </p:sp>
      <p:sp>
        <p:nvSpPr>
          <p:cNvPr id="19" name="TextBox 19"/>
          <p:cNvSpPr txBox="1"/>
          <p:nvPr/>
        </p:nvSpPr>
        <p:spPr>
          <a:xfrm>
            <a:off x="5254213" y="7386086"/>
            <a:ext cx="3258542"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Edu2Review.com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grpSp>
        <p:nvGrpSpPr>
          <p:cNvPr id="2" name="Group 2"/>
          <p:cNvGrpSpPr/>
          <p:nvPr/>
        </p:nvGrpSpPr>
        <p:grpSpPr>
          <a:xfrm>
            <a:off x="4980099" y="1028700"/>
            <a:ext cx="8327801" cy="1400419"/>
            <a:chOff x="0" y="0"/>
            <a:chExt cx="2652172" cy="445994"/>
          </a:xfrm>
        </p:grpSpPr>
        <p:sp>
          <p:nvSpPr>
            <p:cNvPr id="3" name="Freeform 3"/>
            <p:cNvSpPr/>
            <p:nvPr/>
          </p:nvSpPr>
          <p:spPr>
            <a:xfrm>
              <a:off x="0" y="0"/>
              <a:ext cx="2652172" cy="445994"/>
            </a:xfrm>
            <a:custGeom>
              <a:avLst/>
              <a:gdLst/>
              <a:ahLst/>
              <a:cxnLst/>
              <a:rect l="l" t="t" r="r" b="b"/>
              <a:pathLst>
                <a:path w="2652172" h="445994">
                  <a:moveTo>
                    <a:pt x="43693" y="0"/>
                  </a:moveTo>
                  <a:lnTo>
                    <a:pt x="2608479" y="0"/>
                  </a:lnTo>
                  <a:cubicBezTo>
                    <a:pt x="2620067" y="0"/>
                    <a:pt x="2631180" y="4603"/>
                    <a:pt x="2639375" y="12798"/>
                  </a:cubicBezTo>
                  <a:cubicBezTo>
                    <a:pt x="2647569" y="20992"/>
                    <a:pt x="2652172" y="32105"/>
                    <a:pt x="2652172" y="43693"/>
                  </a:cubicBezTo>
                  <a:lnTo>
                    <a:pt x="2652172" y="402301"/>
                  </a:lnTo>
                  <a:cubicBezTo>
                    <a:pt x="2652172" y="426432"/>
                    <a:pt x="2632610" y="445994"/>
                    <a:pt x="2608479" y="445994"/>
                  </a:cubicBezTo>
                  <a:lnTo>
                    <a:pt x="43693" y="445994"/>
                  </a:lnTo>
                  <a:cubicBezTo>
                    <a:pt x="32105" y="445994"/>
                    <a:pt x="20992" y="441391"/>
                    <a:pt x="12798" y="433197"/>
                  </a:cubicBezTo>
                  <a:cubicBezTo>
                    <a:pt x="4603" y="425003"/>
                    <a:pt x="0" y="413889"/>
                    <a:pt x="0" y="402301"/>
                  </a:cubicBezTo>
                  <a:lnTo>
                    <a:pt x="0" y="43693"/>
                  </a:lnTo>
                  <a:cubicBezTo>
                    <a:pt x="0" y="19562"/>
                    <a:pt x="19562" y="0"/>
                    <a:pt x="43693" y="0"/>
                  </a:cubicBezTo>
                  <a:close/>
                </a:path>
              </a:pathLst>
            </a:custGeom>
            <a:solidFill>
              <a:srgbClr val="FFFDE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4339"/>
                </a:lnSpc>
                <a:spcBef>
                  <a:spcPct val="0"/>
                </a:spcBef>
              </a:pPr>
              <a:r>
                <a:rPr lang="en-US" sz="3099">
                  <a:solidFill>
                    <a:srgbClr val="3C8C4A"/>
                  </a:solidFill>
                  <a:latin typeface="Montserrat Classic Bold"/>
                </a:rPr>
                <a:t>PROBLEM OF THESE WEBSITES</a:t>
              </a:r>
            </a:p>
          </p:txBody>
        </p:sp>
      </p:grpSp>
      <p:sp>
        <p:nvSpPr>
          <p:cNvPr id="5" name="TextBox 5"/>
          <p:cNvSpPr txBox="1"/>
          <p:nvPr/>
        </p:nvSpPr>
        <p:spPr>
          <a:xfrm>
            <a:off x="1028700" y="3202921"/>
            <a:ext cx="9278429" cy="604841"/>
          </a:xfrm>
          <a:prstGeom prst="rect">
            <a:avLst/>
          </a:prstGeom>
        </p:spPr>
        <p:txBody>
          <a:bodyPr lIns="0" tIns="0" rIns="0" bIns="0" rtlCol="0" anchor="t">
            <a:spAutoFit/>
          </a:bodyPr>
          <a:lstStyle/>
          <a:p>
            <a:pPr>
              <a:lnSpc>
                <a:spcPts val="4987"/>
              </a:lnSpc>
              <a:spcBef>
                <a:spcPct val="0"/>
              </a:spcBef>
            </a:pPr>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636062"/>
            <a:ext cx="20178272" cy="8903663"/>
          </a:xfrm>
          <a:prstGeom prst="rect">
            <a:avLst/>
          </a:prstGeom>
        </p:spPr>
      </p:pic>
      <p:sp>
        <p:nvSpPr>
          <p:cNvPr id="7" name="TextBox 7"/>
          <p:cNvSpPr txBox="1"/>
          <p:nvPr/>
        </p:nvSpPr>
        <p:spPr>
          <a:xfrm>
            <a:off x="3306587" y="3741087"/>
            <a:ext cx="9525" cy="604901"/>
          </a:xfrm>
          <a:prstGeom prst="rect">
            <a:avLst/>
          </a:prstGeom>
        </p:spPr>
        <p:txBody>
          <a:bodyPr lIns="0" tIns="0" rIns="0" bIns="0" rtlCol="0" anchor="t">
            <a:spAutoFit/>
          </a:bodyPr>
          <a:lstStyle/>
          <a:p>
            <a:pPr algn="ctr">
              <a:lnSpc>
                <a:spcPts val="4984"/>
              </a:lnSpc>
            </a:pPr>
            <a:endParaRPr/>
          </a:p>
        </p:txBody>
      </p:sp>
      <p:grpSp>
        <p:nvGrpSpPr>
          <p:cNvPr id="8" name="Group 8"/>
          <p:cNvGrpSpPr/>
          <p:nvPr/>
        </p:nvGrpSpPr>
        <p:grpSpPr>
          <a:xfrm>
            <a:off x="1478396" y="2947983"/>
            <a:ext cx="15368639" cy="5876013"/>
            <a:chOff x="0" y="0"/>
            <a:chExt cx="4047707" cy="1547592"/>
          </a:xfrm>
        </p:grpSpPr>
        <p:sp>
          <p:nvSpPr>
            <p:cNvPr id="9" name="Freeform 9"/>
            <p:cNvSpPr/>
            <p:nvPr/>
          </p:nvSpPr>
          <p:spPr>
            <a:xfrm>
              <a:off x="0" y="0"/>
              <a:ext cx="4047708" cy="1547592"/>
            </a:xfrm>
            <a:custGeom>
              <a:avLst/>
              <a:gdLst/>
              <a:ahLst/>
              <a:cxnLst/>
              <a:rect l="l" t="t" r="r" b="b"/>
              <a:pathLst>
                <a:path w="4047708" h="1547592">
                  <a:moveTo>
                    <a:pt x="32240" y="0"/>
                  </a:moveTo>
                  <a:lnTo>
                    <a:pt x="4015468" y="0"/>
                  </a:lnTo>
                  <a:cubicBezTo>
                    <a:pt x="4024018" y="0"/>
                    <a:pt x="4032219" y="3397"/>
                    <a:pt x="4038265" y="9443"/>
                  </a:cubicBezTo>
                  <a:cubicBezTo>
                    <a:pt x="4044311" y="15489"/>
                    <a:pt x="4047708" y="23689"/>
                    <a:pt x="4047708" y="32240"/>
                  </a:cubicBezTo>
                  <a:lnTo>
                    <a:pt x="4047708" y="1515352"/>
                  </a:lnTo>
                  <a:cubicBezTo>
                    <a:pt x="4047708" y="1533158"/>
                    <a:pt x="4033273" y="1547592"/>
                    <a:pt x="4015468" y="1547592"/>
                  </a:cubicBezTo>
                  <a:lnTo>
                    <a:pt x="32240" y="1547592"/>
                  </a:lnTo>
                  <a:cubicBezTo>
                    <a:pt x="14434" y="1547592"/>
                    <a:pt x="0" y="1533158"/>
                    <a:pt x="0" y="1515352"/>
                  </a:cubicBezTo>
                  <a:lnTo>
                    <a:pt x="0" y="32240"/>
                  </a:lnTo>
                  <a:cubicBezTo>
                    <a:pt x="0" y="14434"/>
                    <a:pt x="14434" y="0"/>
                    <a:pt x="32240" y="0"/>
                  </a:cubicBezTo>
                  <a:close/>
                </a:path>
              </a:pathLst>
            </a:custGeom>
            <a:solidFill>
              <a:srgbClr val="FFFDEC"/>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890272" y="3412995"/>
            <a:ext cx="14544887" cy="4845180"/>
          </a:xfrm>
          <a:prstGeom prst="rect">
            <a:avLst/>
          </a:prstGeom>
        </p:spPr>
        <p:txBody>
          <a:bodyPr lIns="0" tIns="0" rIns="0" bIns="0" rtlCol="0" anchor="t">
            <a:spAutoFit/>
          </a:bodyPr>
          <a:lstStyle/>
          <a:p>
            <a:pPr>
              <a:lnSpc>
                <a:spcPts val="3842"/>
              </a:lnSpc>
            </a:pPr>
            <a:r>
              <a:rPr lang="en-US" sz="2744">
                <a:solidFill>
                  <a:srgbClr val="32620E"/>
                </a:solidFill>
                <a:latin typeface="Montserrat Classic Bold"/>
              </a:rPr>
              <a:t> Huongnghieptuyensinh</a:t>
            </a:r>
            <a:r>
              <a:rPr lang="en-US" sz="2744">
                <a:solidFill>
                  <a:srgbClr val="32620E"/>
                </a:solidFill>
                <a:latin typeface="Montserrat Classic"/>
              </a:rPr>
              <a:t> and </a:t>
            </a:r>
            <a:r>
              <a:rPr lang="en-US" sz="2744">
                <a:solidFill>
                  <a:srgbClr val="32620E"/>
                </a:solidFill>
                <a:latin typeface="Montserrat Classic Bold"/>
              </a:rPr>
              <a:t>Edu2Review,</a:t>
            </a:r>
            <a:r>
              <a:rPr lang="en-US" sz="2744">
                <a:solidFill>
                  <a:srgbClr val="32620E"/>
                </a:solidFill>
                <a:latin typeface="Montserrat Classic"/>
              </a:rPr>
              <a:t> two of the most trustworthy and educational websites, are solely intended for users who </a:t>
            </a:r>
            <a:r>
              <a:rPr lang="en-US" sz="2744" u="sng">
                <a:solidFill>
                  <a:srgbClr val="32620E"/>
                </a:solidFill>
                <a:latin typeface="Montserrat Classic Bold"/>
              </a:rPr>
              <a:t>are already well-versed in their interests, trends, and professions. </a:t>
            </a:r>
            <a:r>
              <a:rPr lang="en-US" sz="2744">
                <a:solidFill>
                  <a:srgbClr val="32620E"/>
                </a:solidFill>
                <a:latin typeface="Montserrat Classic"/>
              </a:rPr>
              <a:t>They do not handle the first fundamental phase, which is identifying the interests and skills of the students; instead, they just offer honest evaluations from the students themselves. </a:t>
            </a:r>
          </a:p>
          <a:p>
            <a:pPr>
              <a:lnSpc>
                <a:spcPts val="3842"/>
              </a:lnSpc>
            </a:pPr>
            <a:endParaRPr lang="en-US" sz="2744">
              <a:solidFill>
                <a:srgbClr val="32620E"/>
              </a:solidFill>
              <a:latin typeface="Montserrat Classic"/>
            </a:endParaRPr>
          </a:p>
          <a:p>
            <a:pPr>
              <a:lnSpc>
                <a:spcPts val="3842"/>
              </a:lnSpc>
            </a:pPr>
            <a:r>
              <a:rPr lang="en-US" sz="2744">
                <a:solidFill>
                  <a:srgbClr val="32620E"/>
                </a:solidFill>
                <a:latin typeface="Montserrat Classic"/>
              </a:rPr>
              <a:t> </a:t>
            </a:r>
            <a:r>
              <a:rPr lang="en-US" sz="2744">
                <a:solidFill>
                  <a:srgbClr val="32620E"/>
                </a:solidFill>
                <a:latin typeface="Montserrat Classic Bold"/>
              </a:rPr>
              <a:t>Novaedu</a:t>
            </a:r>
            <a:r>
              <a:rPr lang="en-US" sz="2744">
                <a:solidFill>
                  <a:srgbClr val="32620E"/>
                </a:solidFill>
                <a:latin typeface="Montserrat Classic"/>
              </a:rPr>
              <a:t>, an extensive website in cooperation with Vietnam's Ministry of Education and Training, includes a full range of personality tests, and guidance on choosing a major and school, but most of the features require a fee to experience.</a:t>
            </a:r>
          </a:p>
          <a:p>
            <a:pPr>
              <a:lnSpc>
                <a:spcPts val="3842"/>
              </a:lnSpc>
              <a:spcBef>
                <a:spcPct val="0"/>
              </a:spcBef>
            </a:pPr>
            <a:endParaRPr lang="en-US" sz="2744">
              <a:solidFill>
                <a:srgbClr val="32620E"/>
              </a:solidFill>
              <a:latin typeface="Montserrat Class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571370">
            <a:off x="6780674" y="-1918481"/>
            <a:ext cx="12997807" cy="1632144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40466" y="1978348"/>
            <a:ext cx="6276823" cy="396010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88633" y="4894338"/>
            <a:ext cx="10377265" cy="5433913"/>
          </a:xfrm>
          <a:prstGeom prst="rect">
            <a:avLst/>
          </a:prstGeom>
        </p:spPr>
      </p:pic>
      <p:grpSp>
        <p:nvGrpSpPr>
          <p:cNvPr id="5" name="Group 5"/>
          <p:cNvGrpSpPr/>
          <p:nvPr/>
        </p:nvGrpSpPr>
        <p:grpSpPr>
          <a:xfrm>
            <a:off x="1028700" y="963569"/>
            <a:ext cx="16230600" cy="8359862"/>
            <a:chOff x="0" y="0"/>
            <a:chExt cx="2455828" cy="1264918"/>
          </a:xfrm>
        </p:grpSpPr>
        <p:sp>
          <p:nvSpPr>
            <p:cNvPr id="6" name="Freeform 6"/>
            <p:cNvSpPr/>
            <p:nvPr/>
          </p:nvSpPr>
          <p:spPr>
            <a:xfrm>
              <a:off x="0" y="0"/>
              <a:ext cx="2455828" cy="1264918"/>
            </a:xfrm>
            <a:custGeom>
              <a:avLst/>
              <a:gdLst/>
              <a:ahLst/>
              <a:cxnLst/>
              <a:rect l="l" t="t" r="r" b="b"/>
              <a:pathLst>
                <a:path w="2455828" h="1264918">
                  <a:moveTo>
                    <a:pt x="2331368" y="1264918"/>
                  </a:moveTo>
                  <a:lnTo>
                    <a:pt x="124460" y="1264918"/>
                  </a:lnTo>
                  <a:cubicBezTo>
                    <a:pt x="55880" y="1264918"/>
                    <a:pt x="0" y="1209038"/>
                    <a:pt x="0" y="1140458"/>
                  </a:cubicBezTo>
                  <a:lnTo>
                    <a:pt x="0" y="124460"/>
                  </a:lnTo>
                  <a:cubicBezTo>
                    <a:pt x="0" y="55880"/>
                    <a:pt x="55880" y="0"/>
                    <a:pt x="124460" y="0"/>
                  </a:cubicBezTo>
                  <a:lnTo>
                    <a:pt x="2331368" y="0"/>
                  </a:lnTo>
                  <a:cubicBezTo>
                    <a:pt x="2399948" y="0"/>
                    <a:pt x="2455828" y="55880"/>
                    <a:pt x="2455828" y="124460"/>
                  </a:cubicBezTo>
                  <a:lnTo>
                    <a:pt x="2455828" y="1140458"/>
                  </a:lnTo>
                  <a:cubicBezTo>
                    <a:pt x="2455828" y="1209038"/>
                    <a:pt x="2399948" y="1264918"/>
                    <a:pt x="2331368" y="1264918"/>
                  </a:cubicBezTo>
                  <a:close/>
                </a:path>
              </a:pathLst>
            </a:custGeom>
            <a:solidFill>
              <a:srgbClr val="C9EDAB"/>
            </a:solidFill>
          </p:spPr>
        </p:sp>
      </p:grpSp>
      <p:grpSp>
        <p:nvGrpSpPr>
          <p:cNvPr id="7" name="Group 7"/>
          <p:cNvGrpSpPr/>
          <p:nvPr/>
        </p:nvGrpSpPr>
        <p:grpSpPr>
          <a:xfrm>
            <a:off x="1778477" y="3743081"/>
            <a:ext cx="6169663" cy="1250950"/>
            <a:chOff x="0" y="0"/>
            <a:chExt cx="1964865" cy="398393"/>
          </a:xfrm>
        </p:grpSpPr>
        <p:sp>
          <p:nvSpPr>
            <p:cNvPr id="8" name="Freeform 8"/>
            <p:cNvSpPr/>
            <p:nvPr/>
          </p:nvSpPr>
          <p:spPr>
            <a:xfrm>
              <a:off x="0" y="0"/>
              <a:ext cx="1964865" cy="398393"/>
            </a:xfrm>
            <a:custGeom>
              <a:avLst/>
              <a:gdLst/>
              <a:ahLst/>
              <a:cxnLst/>
              <a:rect l="l" t="t" r="r" b="b"/>
              <a:pathLst>
                <a:path w="1964865" h="398393">
                  <a:moveTo>
                    <a:pt x="58977" y="0"/>
                  </a:moveTo>
                  <a:lnTo>
                    <a:pt x="1905888" y="0"/>
                  </a:lnTo>
                  <a:cubicBezTo>
                    <a:pt x="1938460" y="0"/>
                    <a:pt x="1964865" y="26405"/>
                    <a:pt x="1964865" y="58977"/>
                  </a:cubicBezTo>
                  <a:lnTo>
                    <a:pt x="1964865" y="339415"/>
                  </a:lnTo>
                  <a:cubicBezTo>
                    <a:pt x="1964865" y="355057"/>
                    <a:pt x="1958652" y="370058"/>
                    <a:pt x="1947591" y="381119"/>
                  </a:cubicBezTo>
                  <a:cubicBezTo>
                    <a:pt x="1936531" y="392179"/>
                    <a:pt x="1921530" y="398393"/>
                    <a:pt x="1905888" y="398393"/>
                  </a:cubicBezTo>
                  <a:lnTo>
                    <a:pt x="58977" y="398393"/>
                  </a:lnTo>
                  <a:cubicBezTo>
                    <a:pt x="43336" y="398393"/>
                    <a:pt x="28334" y="392179"/>
                    <a:pt x="17274" y="381119"/>
                  </a:cubicBezTo>
                  <a:cubicBezTo>
                    <a:pt x="6214" y="370058"/>
                    <a:pt x="0" y="355057"/>
                    <a:pt x="0" y="339415"/>
                  </a:cubicBezTo>
                  <a:lnTo>
                    <a:pt x="0" y="58977"/>
                  </a:lnTo>
                  <a:cubicBezTo>
                    <a:pt x="0" y="43336"/>
                    <a:pt x="6214" y="28334"/>
                    <a:pt x="17274" y="17274"/>
                  </a:cubicBezTo>
                  <a:cubicBezTo>
                    <a:pt x="28334" y="6214"/>
                    <a:pt x="43336" y="0"/>
                    <a:pt x="58977" y="0"/>
                  </a:cubicBezTo>
                  <a:close/>
                </a:path>
              </a:pathLst>
            </a:custGeom>
            <a:solidFill>
              <a:srgbClr val="FFFDEC"/>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25134">
            <a:off x="17085669" y="6063195"/>
            <a:ext cx="884240" cy="2600707"/>
          </a:xfrm>
          <a:prstGeom prst="rect">
            <a:avLst/>
          </a:prstGeom>
        </p:spPr>
      </p:pic>
      <p:grpSp>
        <p:nvGrpSpPr>
          <p:cNvPr id="11" name="Group 11"/>
          <p:cNvGrpSpPr/>
          <p:nvPr/>
        </p:nvGrpSpPr>
        <p:grpSpPr>
          <a:xfrm>
            <a:off x="1791893" y="7058287"/>
            <a:ext cx="6156247" cy="1051212"/>
            <a:chOff x="0" y="0"/>
            <a:chExt cx="1960593" cy="334782"/>
          </a:xfrm>
        </p:grpSpPr>
        <p:sp>
          <p:nvSpPr>
            <p:cNvPr id="12" name="Freeform 12"/>
            <p:cNvSpPr/>
            <p:nvPr/>
          </p:nvSpPr>
          <p:spPr>
            <a:xfrm>
              <a:off x="0" y="0"/>
              <a:ext cx="1960593" cy="334782"/>
            </a:xfrm>
            <a:custGeom>
              <a:avLst/>
              <a:gdLst/>
              <a:ahLst/>
              <a:cxnLst/>
              <a:rect l="l" t="t" r="r" b="b"/>
              <a:pathLst>
                <a:path w="1960593" h="334782">
                  <a:moveTo>
                    <a:pt x="59106" y="0"/>
                  </a:moveTo>
                  <a:lnTo>
                    <a:pt x="1901487" y="0"/>
                  </a:lnTo>
                  <a:cubicBezTo>
                    <a:pt x="1934130" y="0"/>
                    <a:pt x="1960593" y="26463"/>
                    <a:pt x="1960593" y="59106"/>
                  </a:cubicBezTo>
                  <a:lnTo>
                    <a:pt x="1960593" y="275676"/>
                  </a:lnTo>
                  <a:cubicBezTo>
                    <a:pt x="1960593" y="308319"/>
                    <a:pt x="1934130" y="334782"/>
                    <a:pt x="1901487" y="334782"/>
                  </a:cubicBezTo>
                  <a:lnTo>
                    <a:pt x="59106" y="334782"/>
                  </a:lnTo>
                  <a:cubicBezTo>
                    <a:pt x="26463" y="334782"/>
                    <a:pt x="0" y="308319"/>
                    <a:pt x="0" y="275676"/>
                  </a:cubicBezTo>
                  <a:lnTo>
                    <a:pt x="0" y="59106"/>
                  </a:lnTo>
                  <a:cubicBezTo>
                    <a:pt x="0" y="26463"/>
                    <a:pt x="26463" y="0"/>
                    <a:pt x="59106" y="0"/>
                  </a:cubicBezTo>
                  <a:close/>
                </a:path>
              </a:pathLst>
            </a:custGeom>
            <a:solidFill>
              <a:srgbClr val="FFFDEC"/>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791893" y="5322715"/>
            <a:ext cx="6199582" cy="1231476"/>
            <a:chOff x="0" y="0"/>
            <a:chExt cx="1974394" cy="392191"/>
          </a:xfrm>
        </p:grpSpPr>
        <p:sp>
          <p:nvSpPr>
            <p:cNvPr id="15" name="Freeform 15"/>
            <p:cNvSpPr/>
            <p:nvPr/>
          </p:nvSpPr>
          <p:spPr>
            <a:xfrm>
              <a:off x="0" y="0"/>
              <a:ext cx="1974394" cy="392191"/>
            </a:xfrm>
            <a:custGeom>
              <a:avLst/>
              <a:gdLst/>
              <a:ahLst/>
              <a:cxnLst/>
              <a:rect l="l" t="t" r="r" b="b"/>
              <a:pathLst>
                <a:path w="1974394" h="392191">
                  <a:moveTo>
                    <a:pt x="58693" y="0"/>
                  </a:moveTo>
                  <a:lnTo>
                    <a:pt x="1915701" y="0"/>
                  </a:lnTo>
                  <a:cubicBezTo>
                    <a:pt x="1948116" y="0"/>
                    <a:pt x="1974394" y="26278"/>
                    <a:pt x="1974394" y="58693"/>
                  </a:cubicBezTo>
                  <a:lnTo>
                    <a:pt x="1974394" y="333498"/>
                  </a:lnTo>
                  <a:cubicBezTo>
                    <a:pt x="1974394" y="349064"/>
                    <a:pt x="1968210" y="363993"/>
                    <a:pt x="1957203" y="375000"/>
                  </a:cubicBezTo>
                  <a:cubicBezTo>
                    <a:pt x="1946196" y="386007"/>
                    <a:pt x="1931267" y="392191"/>
                    <a:pt x="1915701" y="392191"/>
                  </a:cubicBezTo>
                  <a:lnTo>
                    <a:pt x="58693" y="392191"/>
                  </a:lnTo>
                  <a:cubicBezTo>
                    <a:pt x="26278" y="392191"/>
                    <a:pt x="0" y="365913"/>
                    <a:pt x="0" y="333498"/>
                  </a:cubicBezTo>
                  <a:lnTo>
                    <a:pt x="0" y="58693"/>
                  </a:lnTo>
                  <a:cubicBezTo>
                    <a:pt x="0" y="26278"/>
                    <a:pt x="26278" y="0"/>
                    <a:pt x="58693" y="0"/>
                  </a:cubicBezTo>
                  <a:close/>
                </a:path>
              </a:pathLst>
            </a:custGeom>
            <a:solidFill>
              <a:srgbClr val="FFFDEC"/>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639"/>
                </a:lnSpc>
                <a:spcBef>
                  <a:spcPct val="0"/>
                </a:spcBef>
              </a:pPr>
              <a:r>
                <a:rPr lang="en-US" sz="2599">
                  <a:solidFill>
                    <a:srgbClr val="467010"/>
                  </a:solidFill>
                  <a:latin typeface="Montserrat Classic Bold"/>
                </a:rPr>
                <a:t>A job-simulation game</a:t>
              </a:r>
            </a:p>
          </p:txBody>
        </p:sp>
      </p:grpSp>
      <p:sp>
        <p:nvSpPr>
          <p:cNvPr id="17" name="TextBox 17"/>
          <p:cNvSpPr txBox="1"/>
          <p:nvPr/>
        </p:nvSpPr>
        <p:spPr>
          <a:xfrm>
            <a:off x="2483468" y="1335610"/>
            <a:ext cx="13321064" cy="1559745"/>
          </a:xfrm>
          <a:prstGeom prst="rect">
            <a:avLst/>
          </a:prstGeom>
        </p:spPr>
        <p:txBody>
          <a:bodyPr lIns="0" tIns="0" rIns="0" bIns="0" rtlCol="0" anchor="t">
            <a:spAutoFit/>
          </a:bodyPr>
          <a:lstStyle/>
          <a:p>
            <a:pPr algn="ctr">
              <a:lnSpc>
                <a:spcPts val="12729"/>
              </a:lnSpc>
              <a:spcBef>
                <a:spcPct val="0"/>
              </a:spcBef>
            </a:pPr>
            <a:r>
              <a:rPr lang="en-US" sz="9092">
                <a:solidFill>
                  <a:srgbClr val="32620E"/>
                </a:solidFill>
                <a:latin typeface="Montserrat Classic Bold"/>
              </a:rPr>
              <a:t> OUR UNIQUENESS</a:t>
            </a:r>
          </a:p>
        </p:txBody>
      </p:sp>
      <p:sp>
        <p:nvSpPr>
          <p:cNvPr id="18" name="TextBox 18"/>
          <p:cNvSpPr txBox="1"/>
          <p:nvPr/>
        </p:nvSpPr>
        <p:spPr>
          <a:xfrm>
            <a:off x="1970787" y="4129163"/>
            <a:ext cx="5841795" cy="422275"/>
          </a:xfrm>
          <a:prstGeom prst="rect">
            <a:avLst/>
          </a:prstGeom>
        </p:spPr>
        <p:txBody>
          <a:bodyPr lIns="0" tIns="0" rIns="0" bIns="0" rtlCol="0" anchor="t">
            <a:spAutoFit/>
          </a:bodyPr>
          <a:lstStyle/>
          <a:p>
            <a:pPr algn="ctr">
              <a:lnSpc>
                <a:spcPts val="3499"/>
              </a:lnSpc>
              <a:spcBef>
                <a:spcPct val="0"/>
              </a:spcBef>
            </a:pPr>
            <a:r>
              <a:rPr lang="en-US" sz="2499">
                <a:solidFill>
                  <a:srgbClr val="32620E"/>
                </a:solidFill>
                <a:latin typeface="Montserrat Classic Bold"/>
              </a:rPr>
              <a:t>Help users understand "Who am I"</a:t>
            </a:r>
          </a:p>
        </p:txBody>
      </p:sp>
      <p:sp>
        <p:nvSpPr>
          <p:cNvPr id="19" name="TextBox 19"/>
          <p:cNvSpPr txBox="1"/>
          <p:nvPr/>
        </p:nvSpPr>
        <p:spPr>
          <a:xfrm>
            <a:off x="1930877" y="7306398"/>
            <a:ext cx="5748560" cy="497841"/>
          </a:xfrm>
          <a:prstGeom prst="rect">
            <a:avLst/>
          </a:prstGeom>
        </p:spPr>
        <p:txBody>
          <a:bodyPr lIns="0" tIns="0" rIns="0" bIns="0" rtlCol="0" anchor="t">
            <a:spAutoFit/>
          </a:bodyPr>
          <a:lstStyle/>
          <a:p>
            <a:pPr algn="ctr">
              <a:lnSpc>
                <a:spcPts val="4059"/>
              </a:lnSpc>
              <a:spcBef>
                <a:spcPct val="0"/>
              </a:spcBef>
            </a:pPr>
            <a:r>
              <a:rPr lang="en-US" sz="2899">
                <a:solidFill>
                  <a:srgbClr val="32620E"/>
                </a:solidFill>
                <a:latin typeface="Montserrat Classic Bold"/>
              </a:rPr>
              <a:t>Pay per package</a:t>
            </a:r>
          </a:p>
        </p:txBody>
      </p:sp>
      <p:sp>
        <p:nvSpPr>
          <p:cNvPr id="20" name="TextBox 20"/>
          <p:cNvSpPr txBox="1"/>
          <p:nvPr/>
        </p:nvSpPr>
        <p:spPr>
          <a:xfrm>
            <a:off x="9142298" y="3704981"/>
            <a:ext cx="6662234" cy="1289050"/>
          </a:xfrm>
          <a:prstGeom prst="rect">
            <a:avLst/>
          </a:prstGeom>
        </p:spPr>
        <p:txBody>
          <a:bodyPr lIns="0" tIns="0" rIns="0" bIns="0" rtlCol="0" anchor="t">
            <a:spAutoFit/>
          </a:bodyPr>
          <a:lstStyle/>
          <a:p>
            <a:pPr marL="539746" lvl="1" indent="-269873">
              <a:lnSpc>
                <a:spcPts val="3499"/>
              </a:lnSpc>
              <a:buFont typeface="Arial"/>
              <a:buChar char="•"/>
            </a:pPr>
            <a:r>
              <a:rPr lang="en-US" sz="2499">
                <a:solidFill>
                  <a:srgbClr val="467010"/>
                </a:solidFill>
                <a:latin typeface="Montserrat Bold"/>
              </a:rPr>
              <a:t>Automatically synthesizess a variety of personality tests and synthesizes the results into one complete version</a:t>
            </a:r>
          </a:p>
        </p:txBody>
      </p:sp>
      <p:sp>
        <p:nvSpPr>
          <p:cNvPr id="21" name="TextBox 21"/>
          <p:cNvSpPr txBox="1"/>
          <p:nvPr/>
        </p:nvSpPr>
        <p:spPr>
          <a:xfrm>
            <a:off x="9144000" y="5525702"/>
            <a:ext cx="7114083" cy="850900"/>
          </a:xfrm>
          <a:prstGeom prst="rect">
            <a:avLst/>
          </a:prstGeom>
        </p:spPr>
        <p:txBody>
          <a:bodyPr lIns="0" tIns="0" rIns="0" bIns="0" rtlCol="0" anchor="t">
            <a:spAutoFit/>
          </a:bodyPr>
          <a:lstStyle/>
          <a:p>
            <a:pPr marL="539746" lvl="1" indent="-269873" algn="ctr">
              <a:lnSpc>
                <a:spcPts val="3499"/>
              </a:lnSpc>
              <a:buFont typeface="Arial"/>
              <a:buChar char="•"/>
            </a:pPr>
            <a:r>
              <a:rPr lang="en-US" sz="2499">
                <a:solidFill>
                  <a:srgbClr val="467010"/>
                </a:solidFill>
                <a:latin typeface="Montserrat Bold"/>
              </a:rPr>
              <a:t>A real-life experience game providing friendly environment to play and learn</a:t>
            </a:r>
          </a:p>
        </p:txBody>
      </p:sp>
      <p:sp>
        <p:nvSpPr>
          <p:cNvPr id="22" name="TextBox 22"/>
          <p:cNvSpPr txBox="1"/>
          <p:nvPr/>
        </p:nvSpPr>
        <p:spPr>
          <a:xfrm>
            <a:off x="9110846" y="6732993"/>
            <a:ext cx="6369037" cy="850900"/>
          </a:xfrm>
          <a:prstGeom prst="rect">
            <a:avLst/>
          </a:prstGeom>
        </p:spPr>
        <p:txBody>
          <a:bodyPr lIns="0" tIns="0" rIns="0" bIns="0" rtlCol="0" anchor="t">
            <a:spAutoFit/>
          </a:bodyPr>
          <a:lstStyle/>
          <a:p>
            <a:pPr marL="539746" lvl="1" indent="-269873" algn="ctr">
              <a:lnSpc>
                <a:spcPts val="3499"/>
              </a:lnSpc>
              <a:buFont typeface="Arial"/>
              <a:buChar char="•"/>
            </a:pPr>
            <a:r>
              <a:rPr lang="en-US" sz="2499">
                <a:solidFill>
                  <a:srgbClr val="467010"/>
                </a:solidFill>
                <a:latin typeface="Montserrat Bold"/>
              </a:rPr>
              <a:t>Pay in packages with low prices, therefore saving time for users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7B95F"/>
        </a:solidFill>
        <a:effectLst/>
      </p:bgPr>
    </p:bg>
    <p:spTree>
      <p:nvGrpSpPr>
        <p:cNvPr id="1" name=""/>
        <p:cNvGrpSpPr/>
        <p:nvPr/>
      </p:nvGrpSpPr>
      <p:grpSpPr>
        <a:xfrm>
          <a:off x="0" y="0"/>
          <a:ext cx="0" cy="0"/>
          <a:chOff x="0" y="0"/>
          <a:chExt cx="0" cy="0"/>
        </a:xfrm>
      </p:grpSpPr>
      <p:grpSp>
        <p:nvGrpSpPr>
          <p:cNvPr id="2" name="Group 2"/>
          <p:cNvGrpSpPr/>
          <p:nvPr/>
        </p:nvGrpSpPr>
        <p:grpSpPr>
          <a:xfrm>
            <a:off x="1313031" y="3159125"/>
            <a:ext cx="323850" cy="32385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grpSp>
        <p:nvGrpSpPr>
          <p:cNvPr id="4" name="Group 4"/>
          <p:cNvGrpSpPr/>
          <p:nvPr/>
        </p:nvGrpSpPr>
        <p:grpSpPr>
          <a:xfrm>
            <a:off x="1313031" y="4208780"/>
            <a:ext cx="323850" cy="3238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grpSp>
        <p:nvGrpSpPr>
          <p:cNvPr id="6" name="Group 6"/>
          <p:cNvGrpSpPr/>
          <p:nvPr/>
        </p:nvGrpSpPr>
        <p:grpSpPr>
          <a:xfrm>
            <a:off x="1123477" y="2467485"/>
            <a:ext cx="16135823" cy="7104631"/>
            <a:chOff x="0" y="0"/>
            <a:chExt cx="4249764" cy="1871178"/>
          </a:xfrm>
        </p:grpSpPr>
        <p:sp>
          <p:nvSpPr>
            <p:cNvPr id="7" name="Freeform 7"/>
            <p:cNvSpPr/>
            <p:nvPr/>
          </p:nvSpPr>
          <p:spPr>
            <a:xfrm>
              <a:off x="0" y="0"/>
              <a:ext cx="4249764" cy="1871178"/>
            </a:xfrm>
            <a:custGeom>
              <a:avLst/>
              <a:gdLst/>
              <a:ahLst/>
              <a:cxnLst/>
              <a:rect l="l" t="t" r="r" b="b"/>
              <a:pathLst>
                <a:path w="4249764" h="1871178">
                  <a:moveTo>
                    <a:pt x="30707" y="0"/>
                  </a:moveTo>
                  <a:lnTo>
                    <a:pt x="4219057" y="0"/>
                  </a:lnTo>
                  <a:cubicBezTo>
                    <a:pt x="4236016" y="0"/>
                    <a:pt x="4249764" y="13748"/>
                    <a:pt x="4249764" y="30707"/>
                  </a:cubicBezTo>
                  <a:lnTo>
                    <a:pt x="4249764" y="1840471"/>
                  </a:lnTo>
                  <a:cubicBezTo>
                    <a:pt x="4249764" y="1857430"/>
                    <a:pt x="4236016" y="1871178"/>
                    <a:pt x="4219057" y="1871178"/>
                  </a:cubicBezTo>
                  <a:lnTo>
                    <a:pt x="30707" y="1871178"/>
                  </a:lnTo>
                  <a:cubicBezTo>
                    <a:pt x="22563" y="1871178"/>
                    <a:pt x="14753" y="1867943"/>
                    <a:pt x="8994" y="1862185"/>
                  </a:cubicBezTo>
                  <a:cubicBezTo>
                    <a:pt x="3235" y="1856426"/>
                    <a:pt x="0" y="1848615"/>
                    <a:pt x="0" y="1840471"/>
                  </a:cubicBezTo>
                  <a:lnTo>
                    <a:pt x="0" y="30707"/>
                  </a:lnTo>
                  <a:cubicBezTo>
                    <a:pt x="0" y="22563"/>
                    <a:pt x="3235" y="14753"/>
                    <a:pt x="8994" y="8994"/>
                  </a:cubicBezTo>
                  <a:cubicBezTo>
                    <a:pt x="14753" y="3235"/>
                    <a:pt x="22563" y="0"/>
                    <a:pt x="30707" y="0"/>
                  </a:cubicBezTo>
                  <a:close/>
                </a:path>
              </a:pathLst>
            </a:custGeom>
            <a:solidFill>
              <a:srgbClr val="FFFDEC"/>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13031" y="5256530"/>
            <a:ext cx="323850" cy="32385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1" name="TextBox 11"/>
          <p:cNvSpPr txBox="1"/>
          <p:nvPr/>
        </p:nvSpPr>
        <p:spPr>
          <a:xfrm>
            <a:off x="722863" y="762510"/>
            <a:ext cx="16230600"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DFFED"/>
                </a:solidFill>
                <a:latin typeface="Open Sans Bold"/>
              </a:rPr>
              <a:t>About us</a:t>
            </a:r>
          </a:p>
        </p:txBody>
      </p:sp>
      <p:sp>
        <p:nvSpPr>
          <p:cNvPr id="12" name="TextBox 12"/>
          <p:cNvSpPr txBox="1"/>
          <p:nvPr/>
        </p:nvSpPr>
        <p:spPr>
          <a:xfrm>
            <a:off x="1875570" y="3101975"/>
            <a:ext cx="3364925" cy="497841"/>
          </a:xfrm>
          <a:prstGeom prst="rect">
            <a:avLst/>
          </a:prstGeom>
        </p:spPr>
        <p:txBody>
          <a:bodyPr lIns="0" tIns="0" rIns="0" bIns="0" rtlCol="0" anchor="t">
            <a:spAutoFit/>
          </a:bodyPr>
          <a:lstStyle/>
          <a:p>
            <a:pPr marL="0" lvl="0" indent="0" algn="l">
              <a:lnSpc>
                <a:spcPts val="4059"/>
              </a:lnSpc>
              <a:spcBef>
                <a:spcPct val="0"/>
              </a:spcBef>
            </a:pPr>
            <a:r>
              <a:rPr lang="en-US" sz="2899">
                <a:solidFill>
                  <a:srgbClr val="32620E"/>
                </a:solidFill>
                <a:latin typeface="Montserrat Classic Bold"/>
              </a:rPr>
              <a:t>Team name: </a:t>
            </a:r>
            <a:r>
              <a:rPr lang="en-US" sz="2899">
                <a:solidFill>
                  <a:srgbClr val="32620E"/>
                </a:solidFill>
                <a:latin typeface="Montserrat Classic"/>
              </a:rPr>
              <a:t>RIZE </a:t>
            </a:r>
          </a:p>
        </p:txBody>
      </p:sp>
      <p:sp>
        <p:nvSpPr>
          <p:cNvPr id="13" name="TextBox 13"/>
          <p:cNvSpPr txBox="1"/>
          <p:nvPr/>
        </p:nvSpPr>
        <p:spPr>
          <a:xfrm>
            <a:off x="1875570" y="4044315"/>
            <a:ext cx="6173258" cy="1374523"/>
          </a:xfrm>
          <a:prstGeom prst="rect">
            <a:avLst/>
          </a:prstGeom>
        </p:spPr>
        <p:txBody>
          <a:bodyPr lIns="0" tIns="0" rIns="0" bIns="0" rtlCol="0" anchor="t">
            <a:spAutoFit/>
          </a:bodyPr>
          <a:lstStyle/>
          <a:p>
            <a:pPr>
              <a:lnSpc>
                <a:spcPts val="3600"/>
              </a:lnSpc>
            </a:pPr>
            <a:r>
              <a:rPr lang="en-US" sz="2769">
                <a:solidFill>
                  <a:srgbClr val="32620E"/>
                </a:solidFill>
                <a:latin typeface="Montserrat Classic Bold"/>
              </a:rPr>
              <a:t>Website:</a:t>
            </a:r>
            <a:r>
              <a:rPr lang="en-US" sz="2769">
                <a:solidFill>
                  <a:srgbClr val="32620E"/>
                </a:solidFill>
                <a:latin typeface="Montserrat Classic"/>
              </a:rPr>
              <a:t> www.findyourmaple.tech</a:t>
            </a:r>
          </a:p>
          <a:p>
            <a:pPr>
              <a:lnSpc>
                <a:spcPts val="3600"/>
              </a:lnSpc>
            </a:pPr>
            <a:endParaRPr lang="en-US" sz="2769">
              <a:solidFill>
                <a:srgbClr val="32620E"/>
              </a:solidFill>
              <a:latin typeface="Montserrat Classic"/>
            </a:endParaRPr>
          </a:p>
          <a:p>
            <a:pPr marL="0" lvl="0" indent="0" algn="l">
              <a:lnSpc>
                <a:spcPts val="3600"/>
              </a:lnSpc>
              <a:spcBef>
                <a:spcPct val="0"/>
              </a:spcBef>
            </a:pPr>
            <a:endParaRPr lang="en-US" sz="2769">
              <a:solidFill>
                <a:srgbClr val="32620E"/>
              </a:solidFill>
              <a:latin typeface="Montserrat Classic"/>
            </a:endParaRPr>
          </a:p>
        </p:txBody>
      </p:sp>
      <p:sp>
        <p:nvSpPr>
          <p:cNvPr id="14" name="TextBox 14"/>
          <p:cNvSpPr txBox="1"/>
          <p:nvPr/>
        </p:nvSpPr>
        <p:spPr>
          <a:xfrm>
            <a:off x="1808422" y="5124450"/>
            <a:ext cx="15145041" cy="3490062"/>
          </a:xfrm>
          <a:prstGeom prst="rect">
            <a:avLst/>
          </a:prstGeom>
        </p:spPr>
        <p:txBody>
          <a:bodyPr lIns="0" tIns="0" rIns="0" bIns="0" rtlCol="0" anchor="t">
            <a:spAutoFit/>
          </a:bodyPr>
          <a:lstStyle/>
          <a:p>
            <a:pPr>
              <a:lnSpc>
                <a:spcPts val="3499"/>
              </a:lnSpc>
            </a:pPr>
            <a:r>
              <a:rPr lang="en-US" sz="2691">
                <a:solidFill>
                  <a:srgbClr val="32620E"/>
                </a:solidFill>
                <a:latin typeface="Montserrat Classic Bold"/>
              </a:rPr>
              <a:t>Our Mission: </a:t>
            </a:r>
            <a:r>
              <a:rPr lang="en-US" sz="2691">
                <a:solidFill>
                  <a:srgbClr val="32620E"/>
                </a:solidFill>
                <a:latin typeface="Montserrat Classic"/>
              </a:rPr>
              <a:t>We aim to solve the problem of career orientation for high school students in Vietnam. When there is too little reliable information, too much chaos, and a lack of environment to experience, career guidance has inevitably become a concern for pupils.</a:t>
            </a:r>
          </a:p>
          <a:p>
            <a:pPr>
              <a:lnSpc>
                <a:spcPts val="3499"/>
              </a:lnSpc>
            </a:pPr>
            <a:endParaRPr lang="en-US" sz="2691">
              <a:solidFill>
                <a:srgbClr val="32620E"/>
              </a:solidFill>
              <a:latin typeface="Montserrat Classic"/>
            </a:endParaRPr>
          </a:p>
          <a:p>
            <a:pPr marL="0" lvl="0" indent="0" algn="l">
              <a:lnSpc>
                <a:spcPts val="3499"/>
              </a:lnSpc>
              <a:spcBef>
                <a:spcPct val="0"/>
              </a:spcBef>
            </a:pPr>
            <a:r>
              <a:rPr lang="en-US" sz="2691">
                <a:solidFill>
                  <a:srgbClr val="32620E"/>
                </a:solidFill>
                <a:latin typeface="Montserrat Classic Bold"/>
              </a:rPr>
              <a:t>Our Vision:</a:t>
            </a:r>
            <a:r>
              <a:rPr lang="en-US" sz="2691">
                <a:solidFill>
                  <a:srgbClr val="32620E"/>
                </a:solidFill>
                <a:latin typeface="Montserrat Classic"/>
              </a:rPr>
              <a:t> We provide the solution of a career website with complete objective, concise, and accurate information; an exchange environment between high school and university students; and a game model that simulates future employment to help you get the clearest picture of your future major.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893" b="3893"/>
          <a:stretch>
            <a:fillRect/>
          </a:stretch>
        </p:blipFill>
        <p:spPr>
          <a:xfrm>
            <a:off x="-50577" y="-2103120"/>
            <a:ext cx="14846820" cy="12390120"/>
          </a:xfrm>
          <a:prstGeom prst="rect">
            <a:avLst/>
          </a:prstGeom>
        </p:spPr>
      </p:pic>
      <p:pic>
        <p:nvPicPr>
          <p:cNvPr id="3" name="Picture 3"/>
          <p:cNvPicPr>
            <a:picLocks noChangeAspect="1"/>
          </p:cNvPicPr>
          <p:nvPr/>
        </p:nvPicPr>
        <p:blipFill>
          <a:blip r:embed="rId2"/>
          <a:srcRect/>
          <a:stretch>
            <a:fillRect/>
          </a:stretch>
        </p:blipFill>
        <p:spPr>
          <a:xfrm rot="3141175">
            <a:off x="13804574" y="-4734721"/>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FEFAED"/>
            </a:solidFill>
          </p:spPr>
        </p:sp>
      </p:grpSp>
      <p:grpSp>
        <p:nvGrpSpPr>
          <p:cNvPr id="6" name="Group 6"/>
          <p:cNvGrpSpPr/>
          <p:nvPr/>
        </p:nvGrpSpPr>
        <p:grpSpPr>
          <a:xfrm>
            <a:off x="1714500" y="3516080"/>
            <a:ext cx="4472837" cy="4636290"/>
            <a:chOff x="0" y="0"/>
            <a:chExt cx="1220323" cy="1264918"/>
          </a:xfrm>
        </p:grpSpPr>
        <p:sp>
          <p:nvSpPr>
            <p:cNvPr id="7" name="Freeform 7"/>
            <p:cNvSpPr/>
            <p:nvPr/>
          </p:nvSpPr>
          <p:spPr>
            <a:xfrm>
              <a:off x="0" y="0"/>
              <a:ext cx="1220323" cy="1264918"/>
            </a:xfrm>
            <a:custGeom>
              <a:avLst/>
              <a:gdLst/>
              <a:ahLst/>
              <a:cxnLst/>
              <a:rect l="l" t="t" r="r" b="b"/>
              <a:pathLst>
                <a:path w="1220323" h="1264918">
                  <a:moveTo>
                    <a:pt x="1095863" y="1264918"/>
                  </a:moveTo>
                  <a:lnTo>
                    <a:pt x="124460" y="1264918"/>
                  </a:lnTo>
                  <a:cubicBezTo>
                    <a:pt x="55880" y="1264918"/>
                    <a:pt x="0" y="1209038"/>
                    <a:pt x="0" y="1140458"/>
                  </a:cubicBezTo>
                  <a:lnTo>
                    <a:pt x="0" y="124460"/>
                  </a:lnTo>
                  <a:cubicBezTo>
                    <a:pt x="0" y="55880"/>
                    <a:pt x="55880" y="0"/>
                    <a:pt x="124460" y="0"/>
                  </a:cubicBezTo>
                  <a:lnTo>
                    <a:pt x="1095863" y="0"/>
                  </a:lnTo>
                  <a:cubicBezTo>
                    <a:pt x="1164443" y="0"/>
                    <a:pt x="1220323" y="55880"/>
                    <a:pt x="1220323" y="124460"/>
                  </a:cubicBezTo>
                  <a:lnTo>
                    <a:pt x="1220323" y="1140458"/>
                  </a:lnTo>
                  <a:cubicBezTo>
                    <a:pt x="1220323" y="1209038"/>
                    <a:pt x="1164443" y="1264918"/>
                    <a:pt x="1095863" y="1264918"/>
                  </a:cubicBezTo>
                  <a:close/>
                </a:path>
              </a:pathLst>
            </a:custGeom>
            <a:solidFill>
              <a:srgbClr val="FFFDEC"/>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93351"/>
            <a:ext cx="884240" cy="2600707"/>
          </a:xfrm>
          <a:prstGeom prst="rect">
            <a:avLst/>
          </a:prstGeom>
        </p:spPr>
      </p:pic>
      <p:grpSp>
        <p:nvGrpSpPr>
          <p:cNvPr id="9" name="Group 9"/>
          <p:cNvGrpSpPr/>
          <p:nvPr/>
        </p:nvGrpSpPr>
        <p:grpSpPr>
          <a:xfrm>
            <a:off x="1859478" y="3329485"/>
            <a:ext cx="4182880" cy="1134722"/>
            <a:chOff x="0" y="0"/>
            <a:chExt cx="1101664" cy="298857"/>
          </a:xfrm>
        </p:grpSpPr>
        <p:sp>
          <p:nvSpPr>
            <p:cNvPr id="10" name="Freeform 10"/>
            <p:cNvSpPr/>
            <p:nvPr/>
          </p:nvSpPr>
          <p:spPr>
            <a:xfrm>
              <a:off x="203200" y="-74590"/>
              <a:ext cx="695264" cy="448038"/>
            </a:xfrm>
            <a:custGeom>
              <a:avLst/>
              <a:gdLst/>
              <a:ahLst/>
              <a:cxnLst/>
              <a:rect l="l" t="t" r="r" b="b"/>
              <a:pathLst>
                <a:path w="695264" h="448038">
                  <a:moveTo>
                    <a:pt x="695264" y="74590"/>
                  </a:moveTo>
                  <a:lnTo>
                    <a:pt x="695264" y="74590"/>
                  </a:lnTo>
                  <a:cubicBezTo>
                    <a:pt x="614321" y="0"/>
                    <a:pt x="488703" y="3419"/>
                    <a:pt x="411938" y="82303"/>
                  </a:cubicBezTo>
                  <a:cubicBezTo>
                    <a:pt x="335172" y="161186"/>
                    <a:pt x="335172" y="286851"/>
                    <a:pt x="411938" y="365734"/>
                  </a:cubicBezTo>
                  <a:cubicBezTo>
                    <a:pt x="488703" y="444618"/>
                    <a:pt x="614321" y="448037"/>
                    <a:pt x="695264" y="373447"/>
                  </a:cubicBezTo>
                  <a:lnTo>
                    <a:pt x="0" y="373447"/>
                  </a:lnTo>
                  <a:cubicBezTo>
                    <a:pt x="80943" y="448037"/>
                    <a:pt x="206561" y="444618"/>
                    <a:pt x="283326" y="365734"/>
                  </a:cubicBezTo>
                  <a:cubicBezTo>
                    <a:pt x="360092" y="286851"/>
                    <a:pt x="360092" y="161186"/>
                    <a:pt x="283326" y="82303"/>
                  </a:cubicBezTo>
                  <a:cubicBezTo>
                    <a:pt x="206561" y="3419"/>
                    <a:pt x="80943" y="0"/>
                    <a:pt x="0" y="74590"/>
                  </a:cubicBezTo>
                  <a:close/>
                </a:path>
              </a:pathLst>
            </a:custGeom>
            <a:solidFill>
              <a:srgbClr val="A6D95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95239" y="3376475"/>
            <a:ext cx="4363582" cy="1134722"/>
            <a:chOff x="0" y="0"/>
            <a:chExt cx="1101664" cy="286481"/>
          </a:xfrm>
        </p:grpSpPr>
        <p:sp>
          <p:nvSpPr>
            <p:cNvPr id="13" name="Freeform 13"/>
            <p:cNvSpPr/>
            <p:nvPr/>
          </p:nvSpPr>
          <p:spPr>
            <a:xfrm>
              <a:off x="203200" y="-75989"/>
              <a:ext cx="695264" cy="438460"/>
            </a:xfrm>
            <a:custGeom>
              <a:avLst/>
              <a:gdLst/>
              <a:ahLst/>
              <a:cxnLst/>
              <a:rect l="l" t="t" r="r" b="b"/>
              <a:pathLst>
                <a:path w="695264" h="438460">
                  <a:moveTo>
                    <a:pt x="695264" y="75989"/>
                  </a:moveTo>
                  <a:cubicBezTo>
                    <a:pt x="637248" y="17614"/>
                    <a:pt x="549750" y="0"/>
                    <a:pt x="473666" y="31377"/>
                  </a:cubicBezTo>
                  <a:cubicBezTo>
                    <a:pt x="397581" y="62755"/>
                    <a:pt x="347938" y="136929"/>
                    <a:pt x="347938" y="219229"/>
                  </a:cubicBezTo>
                  <a:cubicBezTo>
                    <a:pt x="347938" y="301530"/>
                    <a:pt x="397581" y="375704"/>
                    <a:pt x="473666" y="407081"/>
                  </a:cubicBezTo>
                  <a:cubicBezTo>
                    <a:pt x="549750" y="438459"/>
                    <a:pt x="637248" y="420844"/>
                    <a:pt x="695264" y="362470"/>
                  </a:cubicBezTo>
                  <a:lnTo>
                    <a:pt x="0" y="362470"/>
                  </a:lnTo>
                  <a:cubicBezTo>
                    <a:pt x="58016" y="420844"/>
                    <a:pt x="145514" y="438459"/>
                    <a:pt x="221598" y="407081"/>
                  </a:cubicBezTo>
                  <a:cubicBezTo>
                    <a:pt x="297683" y="375704"/>
                    <a:pt x="347326" y="301530"/>
                    <a:pt x="347326" y="219229"/>
                  </a:cubicBezTo>
                  <a:cubicBezTo>
                    <a:pt x="347326" y="136929"/>
                    <a:pt x="297683" y="62755"/>
                    <a:pt x="221598" y="31377"/>
                  </a:cubicBezTo>
                  <a:cubicBezTo>
                    <a:pt x="145514" y="0"/>
                    <a:pt x="58016" y="17614"/>
                    <a:pt x="0" y="75989"/>
                  </a:cubicBezTo>
                  <a:close/>
                </a:path>
              </a:pathLst>
            </a:custGeom>
            <a:solidFill>
              <a:srgbClr val="A6D95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909083" y="3376475"/>
            <a:ext cx="4182880" cy="1134722"/>
            <a:chOff x="0" y="0"/>
            <a:chExt cx="1101664" cy="298857"/>
          </a:xfrm>
        </p:grpSpPr>
        <p:sp>
          <p:nvSpPr>
            <p:cNvPr id="16" name="Freeform 16"/>
            <p:cNvSpPr/>
            <p:nvPr/>
          </p:nvSpPr>
          <p:spPr>
            <a:xfrm>
              <a:off x="203200" y="-74590"/>
              <a:ext cx="695264" cy="448038"/>
            </a:xfrm>
            <a:custGeom>
              <a:avLst/>
              <a:gdLst/>
              <a:ahLst/>
              <a:cxnLst/>
              <a:rect l="l" t="t" r="r" b="b"/>
              <a:pathLst>
                <a:path w="695264" h="448038">
                  <a:moveTo>
                    <a:pt x="695264" y="74590"/>
                  </a:moveTo>
                  <a:lnTo>
                    <a:pt x="695264" y="74590"/>
                  </a:lnTo>
                  <a:cubicBezTo>
                    <a:pt x="614321" y="0"/>
                    <a:pt x="488703" y="3419"/>
                    <a:pt x="411938" y="82303"/>
                  </a:cubicBezTo>
                  <a:cubicBezTo>
                    <a:pt x="335172" y="161186"/>
                    <a:pt x="335172" y="286851"/>
                    <a:pt x="411938" y="365734"/>
                  </a:cubicBezTo>
                  <a:cubicBezTo>
                    <a:pt x="488703" y="444618"/>
                    <a:pt x="614321" y="448037"/>
                    <a:pt x="695264" y="373447"/>
                  </a:cubicBezTo>
                  <a:lnTo>
                    <a:pt x="0" y="373447"/>
                  </a:lnTo>
                  <a:cubicBezTo>
                    <a:pt x="80943" y="448037"/>
                    <a:pt x="206561" y="444618"/>
                    <a:pt x="283326" y="365734"/>
                  </a:cubicBezTo>
                  <a:cubicBezTo>
                    <a:pt x="360092" y="286851"/>
                    <a:pt x="360092" y="161186"/>
                    <a:pt x="283326" y="82303"/>
                  </a:cubicBezTo>
                  <a:cubicBezTo>
                    <a:pt x="206561" y="3419"/>
                    <a:pt x="80943" y="0"/>
                    <a:pt x="0" y="74590"/>
                  </a:cubicBezTo>
                  <a:close/>
                </a:path>
              </a:pathLst>
            </a:custGeom>
            <a:solidFill>
              <a:srgbClr val="A6D95B"/>
            </a:solidFill>
          </p:spPr>
        </p:sp>
        <p:sp>
          <p:nvSpPr>
            <p:cNvPr id="17" name="TextBox 17"/>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714500" y="6601321"/>
            <a:ext cx="4063262" cy="1017724"/>
            <a:chOff x="0" y="0"/>
            <a:chExt cx="1239114" cy="310360"/>
          </a:xfrm>
        </p:grpSpPr>
        <p:sp>
          <p:nvSpPr>
            <p:cNvPr id="19" name="Freeform 19"/>
            <p:cNvSpPr/>
            <p:nvPr/>
          </p:nvSpPr>
          <p:spPr>
            <a:xfrm>
              <a:off x="203200" y="-69612"/>
              <a:ext cx="832714" cy="449585"/>
            </a:xfrm>
            <a:custGeom>
              <a:avLst/>
              <a:gdLst/>
              <a:ahLst/>
              <a:cxnLst/>
              <a:rect l="l" t="t" r="r" b="b"/>
              <a:pathLst>
                <a:path w="832714" h="449585">
                  <a:moveTo>
                    <a:pt x="832714" y="69612"/>
                  </a:moveTo>
                  <a:cubicBezTo>
                    <a:pt x="750369" y="0"/>
                    <a:pt x="627989" y="6828"/>
                    <a:pt x="553898" y="85167"/>
                  </a:cubicBezTo>
                  <a:cubicBezTo>
                    <a:pt x="479807" y="163507"/>
                    <a:pt x="479807" y="286077"/>
                    <a:pt x="553898" y="364417"/>
                  </a:cubicBezTo>
                  <a:cubicBezTo>
                    <a:pt x="627989" y="442757"/>
                    <a:pt x="750369" y="449585"/>
                    <a:pt x="832714" y="379972"/>
                  </a:cubicBezTo>
                  <a:lnTo>
                    <a:pt x="0" y="379972"/>
                  </a:lnTo>
                  <a:cubicBezTo>
                    <a:pt x="82345" y="449585"/>
                    <a:pt x="204725" y="442757"/>
                    <a:pt x="278816" y="364417"/>
                  </a:cubicBezTo>
                  <a:cubicBezTo>
                    <a:pt x="352907" y="286077"/>
                    <a:pt x="352907" y="163507"/>
                    <a:pt x="278816" y="85167"/>
                  </a:cubicBezTo>
                  <a:cubicBezTo>
                    <a:pt x="204725" y="6828"/>
                    <a:pt x="82345" y="0"/>
                    <a:pt x="0" y="69612"/>
                  </a:cubicBezTo>
                  <a:close/>
                </a:path>
              </a:pathLst>
            </a:custGeom>
            <a:solidFill>
              <a:srgbClr val="A1D683"/>
            </a:solidFill>
          </p:spPr>
        </p:sp>
        <p:sp>
          <p:nvSpPr>
            <p:cNvPr id="20" name="TextBox 20"/>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operational expenses</a:t>
              </a:r>
            </a:p>
          </p:txBody>
        </p:sp>
      </p:grpSp>
      <p:pic>
        <p:nvPicPr>
          <p:cNvPr id="21" name="Picture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2387" flipH="1">
            <a:off x="2808449" y="4675679"/>
            <a:ext cx="1424643" cy="1545471"/>
          </a:xfrm>
          <a:prstGeom prst="rect">
            <a:avLst/>
          </a:prstGeom>
        </p:spPr>
      </p:pic>
      <p:sp>
        <p:nvSpPr>
          <p:cNvPr id="22" name="TextBox 22"/>
          <p:cNvSpPr txBox="1"/>
          <p:nvPr/>
        </p:nvSpPr>
        <p:spPr>
          <a:xfrm>
            <a:off x="3520770" y="1886540"/>
            <a:ext cx="11084645" cy="1119094"/>
          </a:xfrm>
          <a:prstGeom prst="rect">
            <a:avLst/>
          </a:prstGeom>
        </p:spPr>
        <p:txBody>
          <a:bodyPr lIns="0" tIns="0" rIns="0" bIns="0" rtlCol="0" anchor="t">
            <a:spAutoFit/>
          </a:bodyPr>
          <a:lstStyle/>
          <a:p>
            <a:pPr algn="ctr">
              <a:lnSpc>
                <a:spcPts val="9192"/>
              </a:lnSpc>
              <a:spcBef>
                <a:spcPct val="0"/>
              </a:spcBef>
            </a:pPr>
            <a:r>
              <a:rPr lang="en-US" sz="6566">
                <a:solidFill>
                  <a:srgbClr val="3C8C4A"/>
                </a:solidFill>
                <a:latin typeface="Montserrat Classic Bold"/>
              </a:rPr>
              <a:t>#4 RISK AND SOLUTION</a:t>
            </a:r>
          </a:p>
        </p:txBody>
      </p:sp>
      <p:sp>
        <p:nvSpPr>
          <p:cNvPr id="23" name="TextBox 23"/>
          <p:cNvSpPr txBox="1"/>
          <p:nvPr/>
        </p:nvSpPr>
        <p:spPr>
          <a:xfrm>
            <a:off x="1423415" y="3502511"/>
            <a:ext cx="5055007" cy="679450"/>
          </a:xfrm>
          <a:prstGeom prst="rect">
            <a:avLst/>
          </a:prstGeom>
        </p:spPr>
        <p:txBody>
          <a:bodyPr lIns="0" tIns="0" rIns="0" bIns="0" rtlCol="0" anchor="t">
            <a:spAutoFit/>
          </a:bodyPr>
          <a:lstStyle/>
          <a:p>
            <a:pPr algn="ctr">
              <a:lnSpc>
                <a:spcPts val="5599"/>
              </a:lnSpc>
              <a:spcBef>
                <a:spcPct val="0"/>
              </a:spcBef>
            </a:pPr>
            <a:r>
              <a:rPr lang="en-US" sz="3999">
                <a:solidFill>
                  <a:srgbClr val="3C8C4A"/>
                </a:solidFill>
                <a:latin typeface="Montserrat Classic"/>
              </a:rPr>
              <a:t>Financial risk </a:t>
            </a:r>
          </a:p>
        </p:txBody>
      </p:sp>
      <p:sp>
        <p:nvSpPr>
          <p:cNvPr id="24" name="TextBox 24"/>
          <p:cNvSpPr txBox="1"/>
          <p:nvPr/>
        </p:nvSpPr>
        <p:spPr>
          <a:xfrm>
            <a:off x="3061980" y="3542516"/>
            <a:ext cx="11630100" cy="646430"/>
          </a:xfrm>
          <a:prstGeom prst="rect">
            <a:avLst/>
          </a:prstGeom>
        </p:spPr>
        <p:txBody>
          <a:bodyPr lIns="0" tIns="0" rIns="0" bIns="0" rtlCol="0" anchor="t">
            <a:spAutoFit/>
          </a:bodyPr>
          <a:lstStyle/>
          <a:p>
            <a:pPr algn="ctr">
              <a:lnSpc>
                <a:spcPts val="5320"/>
              </a:lnSpc>
              <a:spcBef>
                <a:spcPct val="0"/>
              </a:spcBef>
            </a:pPr>
            <a:r>
              <a:rPr lang="en-US" sz="3800">
                <a:solidFill>
                  <a:srgbClr val="3C8C4A"/>
                </a:solidFill>
                <a:latin typeface="Montserrat Classic"/>
              </a:rPr>
              <a:t>Competitor risk </a:t>
            </a:r>
          </a:p>
        </p:txBody>
      </p:sp>
      <p:sp>
        <p:nvSpPr>
          <p:cNvPr id="25" name="TextBox 25"/>
          <p:cNvSpPr txBox="1"/>
          <p:nvPr/>
        </p:nvSpPr>
        <p:spPr>
          <a:xfrm>
            <a:off x="8331575" y="3563244"/>
            <a:ext cx="11630100" cy="646430"/>
          </a:xfrm>
          <a:prstGeom prst="rect">
            <a:avLst/>
          </a:prstGeom>
        </p:spPr>
        <p:txBody>
          <a:bodyPr lIns="0" tIns="0" rIns="0" bIns="0" rtlCol="0" anchor="t">
            <a:spAutoFit/>
          </a:bodyPr>
          <a:lstStyle/>
          <a:p>
            <a:pPr algn="ctr">
              <a:lnSpc>
                <a:spcPts val="5320"/>
              </a:lnSpc>
              <a:spcBef>
                <a:spcPct val="0"/>
              </a:spcBef>
            </a:pPr>
            <a:r>
              <a:rPr lang="en-US" sz="3800">
                <a:solidFill>
                  <a:srgbClr val="3C8C4A"/>
                </a:solidFill>
                <a:latin typeface="Montserrat Classic"/>
              </a:rPr>
              <a:t>Operational risk </a:t>
            </a:r>
          </a:p>
        </p:txBody>
      </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321517" flipH="1">
            <a:off x="7473151" y="4747120"/>
            <a:ext cx="1424643" cy="1545471"/>
          </a:xfrm>
          <a:prstGeom prst="rect">
            <a:avLst/>
          </a:prstGeom>
        </p:spPr>
      </p:pic>
      <p:grpSp>
        <p:nvGrpSpPr>
          <p:cNvPr id="27" name="Group 27"/>
          <p:cNvGrpSpPr/>
          <p:nvPr/>
        </p:nvGrpSpPr>
        <p:grpSpPr>
          <a:xfrm>
            <a:off x="6187337" y="6564917"/>
            <a:ext cx="3582605" cy="1498205"/>
            <a:chOff x="0" y="0"/>
            <a:chExt cx="1080098" cy="451685"/>
          </a:xfrm>
        </p:grpSpPr>
        <p:sp>
          <p:nvSpPr>
            <p:cNvPr id="28" name="Freeform 28"/>
            <p:cNvSpPr/>
            <p:nvPr/>
          </p:nvSpPr>
          <p:spPr>
            <a:xfrm>
              <a:off x="203200" y="-362"/>
              <a:ext cx="673698" cy="452409"/>
            </a:xfrm>
            <a:custGeom>
              <a:avLst/>
              <a:gdLst/>
              <a:ahLst/>
              <a:cxnLst/>
              <a:rect l="l" t="t" r="r" b="b"/>
              <a:pathLst>
                <a:path w="673698" h="452409">
                  <a:moveTo>
                    <a:pt x="673698" y="362"/>
                  </a:moveTo>
                  <a:cubicBezTo>
                    <a:pt x="592772" y="0"/>
                    <a:pt x="517838" y="42966"/>
                    <a:pt x="477270" y="112991"/>
                  </a:cubicBezTo>
                  <a:cubicBezTo>
                    <a:pt x="436702" y="183015"/>
                    <a:pt x="436702" y="269394"/>
                    <a:pt x="477270" y="339418"/>
                  </a:cubicBezTo>
                  <a:cubicBezTo>
                    <a:pt x="517838" y="409443"/>
                    <a:pt x="592772" y="452409"/>
                    <a:pt x="673698" y="452047"/>
                  </a:cubicBezTo>
                  <a:lnTo>
                    <a:pt x="0" y="452047"/>
                  </a:lnTo>
                  <a:cubicBezTo>
                    <a:pt x="80926" y="452409"/>
                    <a:pt x="155861" y="409443"/>
                    <a:pt x="196429" y="339418"/>
                  </a:cubicBezTo>
                  <a:cubicBezTo>
                    <a:pt x="236997" y="269394"/>
                    <a:pt x="236997" y="183015"/>
                    <a:pt x="196429" y="112991"/>
                  </a:cubicBezTo>
                  <a:cubicBezTo>
                    <a:pt x="155861" y="42966"/>
                    <a:pt x="80926" y="0"/>
                    <a:pt x="0" y="362"/>
                  </a:cubicBezTo>
                  <a:close/>
                </a:path>
              </a:pathLst>
            </a:custGeom>
            <a:solidFill>
              <a:srgbClr val="A1D683"/>
            </a:solidFill>
          </p:spPr>
        </p:sp>
        <p:sp>
          <p:nvSpPr>
            <p:cNvPr id="29" name="TextBox 29"/>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non-governmental organizations,</a:t>
              </a:r>
            </a:p>
          </p:txBody>
        </p:sp>
      </p:grpSp>
      <p:pic>
        <p:nvPicPr>
          <p:cNvPr id="30" name="Picture 3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321517" flipH="1">
            <a:off x="12009400" y="4717305"/>
            <a:ext cx="1424643" cy="1545471"/>
          </a:xfrm>
          <a:prstGeom prst="rect">
            <a:avLst/>
          </a:prstGeom>
        </p:spPr>
      </p:pic>
      <p:grpSp>
        <p:nvGrpSpPr>
          <p:cNvPr id="31" name="Group 31"/>
          <p:cNvGrpSpPr/>
          <p:nvPr/>
        </p:nvGrpSpPr>
        <p:grpSpPr>
          <a:xfrm>
            <a:off x="10574799" y="6535103"/>
            <a:ext cx="3165087" cy="1481150"/>
            <a:chOff x="0" y="0"/>
            <a:chExt cx="965211" cy="451685"/>
          </a:xfrm>
        </p:grpSpPr>
        <p:sp>
          <p:nvSpPr>
            <p:cNvPr id="32" name="Freeform 32"/>
            <p:cNvSpPr/>
            <p:nvPr/>
          </p:nvSpPr>
          <p:spPr>
            <a:xfrm>
              <a:off x="203200" y="-362"/>
              <a:ext cx="558811" cy="452409"/>
            </a:xfrm>
            <a:custGeom>
              <a:avLst/>
              <a:gdLst/>
              <a:ahLst/>
              <a:cxnLst/>
              <a:rect l="l" t="t" r="r" b="b"/>
              <a:pathLst>
                <a:path w="558811" h="452409">
                  <a:moveTo>
                    <a:pt x="558811" y="362"/>
                  </a:moveTo>
                  <a:cubicBezTo>
                    <a:pt x="477884" y="0"/>
                    <a:pt x="402950" y="42966"/>
                    <a:pt x="362382" y="112991"/>
                  </a:cubicBezTo>
                  <a:cubicBezTo>
                    <a:pt x="321814" y="183015"/>
                    <a:pt x="321814" y="269394"/>
                    <a:pt x="362382" y="339418"/>
                  </a:cubicBezTo>
                  <a:cubicBezTo>
                    <a:pt x="402950" y="409443"/>
                    <a:pt x="477884" y="452409"/>
                    <a:pt x="558811" y="452047"/>
                  </a:cubicBezTo>
                  <a:lnTo>
                    <a:pt x="0" y="452047"/>
                  </a:lnTo>
                  <a:cubicBezTo>
                    <a:pt x="80926" y="452409"/>
                    <a:pt x="155861" y="409443"/>
                    <a:pt x="196429" y="339418"/>
                  </a:cubicBezTo>
                  <a:cubicBezTo>
                    <a:pt x="236997" y="269394"/>
                    <a:pt x="236997" y="183015"/>
                    <a:pt x="196429" y="112991"/>
                  </a:cubicBezTo>
                  <a:cubicBezTo>
                    <a:pt x="155861" y="42966"/>
                    <a:pt x="80926" y="0"/>
                    <a:pt x="0" y="362"/>
                  </a:cubicBezTo>
                  <a:close/>
                </a:path>
              </a:pathLst>
            </a:custGeom>
            <a:solidFill>
              <a:srgbClr val="A1D683"/>
            </a:solidFill>
          </p:spPr>
        </p:sp>
        <p:sp>
          <p:nvSpPr>
            <p:cNvPr id="33" name="TextBox 33"/>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customer information security</a:t>
              </a:r>
            </a:p>
          </p:txBody>
        </p:sp>
      </p:grpSp>
      <p:pic>
        <p:nvPicPr>
          <p:cNvPr id="34" name="Picture 3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486888">
            <a:off x="14430367" y="4717354"/>
            <a:ext cx="1424643" cy="1545471"/>
          </a:xfrm>
          <a:prstGeom prst="rect">
            <a:avLst/>
          </a:prstGeom>
        </p:spPr>
      </p:pic>
      <p:grpSp>
        <p:nvGrpSpPr>
          <p:cNvPr id="35" name="Group 35"/>
          <p:cNvGrpSpPr/>
          <p:nvPr/>
        </p:nvGrpSpPr>
        <p:grpSpPr>
          <a:xfrm>
            <a:off x="14146625" y="6601321"/>
            <a:ext cx="2831976" cy="1178094"/>
            <a:chOff x="0" y="0"/>
            <a:chExt cx="863627" cy="359266"/>
          </a:xfrm>
        </p:grpSpPr>
        <p:sp>
          <p:nvSpPr>
            <p:cNvPr id="36" name="Freeform 36"/>
            <p:cNvSpPr/>
            <p:nvPr/>
          </p:nvSpPr>
          <p:spPr>
            <a:xfrm>
              <a:off x="203200" y="-45209"/>
              <a:ext cx="457227" cy="449683"/>
            </a:xfrm>
            <a:custGeom>
              <a:avLst/>
              <a:gdLst/>
              <a:ahLst/>
              <a:cxnLst/>
              <a:rect l="l" t="t" r="r" b="b"/>
              <a:pathLst>
                <a:path w="457227" h="449683">
                  <a:moveTo>
                    <a:pt x="457227" y="45209"/>
                  </a:moveTo>
                  <a:cubicBezTo>
                    <a:pt x="371730" y="0"/>
                    <a:pt x="266217" y="21316"/>
                    <a:pt x="204974" y="96168"/>
                  </a:cubicBezTo>
                  <a:cubicBezTo>
                    <a:pt x="143731" y="171020"/>
                    <a:pt x="143731" y="278664"/>
                    <a:pt x="204974" y="353516"/>
                  </a:cubicBezTo>
                  <a:cubicBezTo>
                    <a:pt x="266217" y="428369"/>
                    <a:pt x="371730" y="449684"/>
                    <a:pt x="457227" y="404475"/>
                  </a:cubicBezTo>
                  <a:lnTo>
                    <a:pt x="0" y="404475"/>
                  </a:lnTo>
                  <a:cubicBezTo>
                    <a:pt x="85497" y="449684"/>
                    <a:pt x="191010" y="428369"/>
                    <a:pt x="252253" y="353516"/>
                  </a:cubicBezTo>
                  <a:cubicBezTo>
                    <a:pt x="313496" y="278664"/>
                    <a:pt x="313496" y="171020"/>
                    <a:pt x="252253" y="96168"/>
                  </a:cubicBezTo>
                  <a:cubicBezTo>
                    <a:pt x="191010" y="21316"/>
                    <a:pt x="85497" y="0"/>
                    <a:pt x="0" y="45209"/>
                  </a:cubicBezTo>
                  <a:close/>
                </a:path>
              </a:pathLst>
            </a:custGeom>
            <a:solidFill>
              <a:srgbClr val="A1D683"/>
            </a:solidFill>
          </p:spPr>
        </p:sp>
        <p:sp>
          <p:nvSpPr>
            <p:cNvPr id="37" name="TextBox 37"/>
            <p:cNvSpPr txBox="1"/>
            <p:nvPr/>
          </p:nvSpPr>
          <p:spPr>
            <a:xfrm>
              <a:off x="0" y="-47625"/>
              <a:ext cx="812800" cy="454025"/>
            </a:xfrm>
            <a:prstGeom prst="rect">
              <a:avLst/>
            </a:prstGeom>
          </p:spPr>
          <p:txBody>
            <a:bodyPr lIns="50800" tIns="50800" rIns="50800" bIns="50800" rtlCol="0" anchor="ctr"/>
            <a:lstStyle/>
            <a:p>
              <a:pPr algn="ctr">
                <a:lnSpc>
                  <a:spcPts val="3639"/>
                </a:lnSpc>
              </a:pPr>
              <a:r>
                <a:rPr lang="en-US" sz="2599">
                  <a:solidFill>
                    <a:srgbClr val="3C8C4A"/>
                  </a:solidFill>
                  <a:latin typeface="Montserrat Classic"/>
                </a:rPr>
                <a:t>human resources</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9156" y="-633309"/>
            <a:ext cx="29693879" cy="11553619"/>
          </a:xfrm>
          <a:prstGeom prst="rect">
            <a:avLst/>
          </a:prstGeom>
        </p:spPr>
      </p:pic>
      <p:pic>
        <p:nvPicPr>
          <p:cNvPr id="3" name="Picture 3"/>
          <p:cNvPicPr>
            <a:picLocks noChangeAspect="1"/>
          </p:cNvPicPr>
          <p:nvPr/>
        </p:nvPicPr>
        <p:blipFill>
          <a:blip r:embed="rId4"/>
          <a:srcRect/>
          <a:stretch>
            <a:fillRect/>
          </a:stretch>
        </p:blipFill>
        <p:spPr>
          <a:xfrm>
            <a:off x="-11577311" y="-9076704"/>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95C867"/>
            </a:solidFill>
          </p:spPr>
        </p:sp>
      </p:grpSp>
      <p:grpSp>
        <p:nvGrpSpPr>
          <p:cNvPr id="6" name="Group 6"/>
          <p:cNvGrpSpPr/>
          <p:nvPr/>
        </p:nvGrpSpPr>
        <p:grpSpPr>
          <a:xfrm>
            <a:off x="1936440" y="3193351"/>
            <a:ext cx="14415120" cy="2420556"/>
            <a:chOff x="0" y="0"/>
            <a:chExt cx="3932875" cy="660400"/>
          </a:xfrm>
        </p:grpSpPr>
        <p:sp>
          <p:nvSpPr>
            <p:cNvPr id="7" name="Freeform 7"/>
            <p:cNvSpPr/>
            <p:nvPr/>
          </p:nvSpPr>
          <p:spPr>
            <a:xfrm>
              <a:off x="0" y="0"/>
              <a:ext cx="3932875" cy="660400"/>
            </a:xfrm>
            <a:custGeom>
              <a:avLst/>
              <a:gdLst/>
              <a:ahLst/>
              <a:cxnLst/>
              <a:rect l="l" t="t" r="r" b="b"/>
              <a:pathLst>
                <a:path w="3932875" h="660400">
                  <a:moveTo>
                    <a:pt x="3808415" y="660400"/>
                  </a:moveTo>
                  <a:lnTo>
                    <a:pt x="124460" y="660400"/>
                  </a:lnTo>
                  <a:cubicBezTo>
                    <a:pt x="55880" y="660400"/>
                    <a:pt x="0" y="604520"/>
                    <a:pt x="0" y="535940"/>
                  </a:cubicBezTo>
                  <a:lnTo>
                    <a:pt x="0" y="124460"/>
                  </a:lnTo>
                  <a:cubicBezTo>
                    <a:pt x="0" y="55880"/>
                    <a:pt x="55880" y="0"/>
                    <a:pt x="124460" y="0"/>
                  </a:cubicBezTo>
                  <a:lnTo>
                    <a:pt x="3808415" y="0"/>
                  </a:lnTo>
                  <a:cubicBezTo>
                    <a:pt x="3876995" y="0"/>
                    <a:pt x="3932875" y="55880"/>
                    <a:pt x="3932875" y="124460"/>
                  </a:cubicBezTo>
                  <a:lnTo>
                    <a:pt x="3932875" y="535940"/>
                  </a:lnTo>
                  <a:cubicBezTo>
                    <a:pt x="3932875" y="604520"/>
                    <a:pt x="3876995" y="660400"/>
                    <a:pt x="3808415" y="660400"/>
                  </a:cubicBezTo>
                  <a:close/>
                </a:path>
              </a:pathLst>
            </a:custGeom>
            <a:solidFill>
              <a:srgbClr val="FFFDEC"/>
            </a:solidFill>
          </p:spPr>
        </p:sp>
      </p:grpSp>
      <p:grpSp>
        <p:nvGrpSpPr>
          <p:cNvPr id="8" name="Group 8"/>
          <p:cNvGrpSpPr/>
          <p:nvPr/>
        </p:nvGrpSpPr>
        <p:grpSpPr>
          <a:xfrm>
            <a:off x="1936440" y="5748744"/>
            <a:ext cx="14415120" cy="3161511"/>
            <a:chOff x="0" y="0"/>
            <a:chExt cx="3932875" cy="862554"/>
          </a:xfrm>
        </p:grpSpPr>
        <p:sp>
          <p:nvSpPr>
            <p:cNvPr id="9" name="Freeform 9"/>
            <p:cNvSpPr/>
            <p:nvPr/>
          </p:nvSpPr>
          <p:spPr>
            <a:xfrm>
              <a:off x="0" y="0"/>
              <a:ext cx="3932875" cy="862555"/>
            </a:xfrm>
            <a:custGeom>
              <a:avLst/>
              <a:gdLst/>
              <a:ahLst/>
              <a:cxnLst/>
              <a:rect l="l" t="t" r="r" b="b"/>
              <a:pathLst>
                <a:path w="3932875" h="862555">
                  <a:moveTo>
                    <a:pt x="3808415" y="862554"/>
                  </a:moveTo>
                  <a:lnTo>
                    <a:pt x="124460" y="862554"/>
                  </a:lnTo>
                  <a:cubicBezTo>
                    <a:pt x="55880" y="862554"/>
                    <a:pt x="0" y="806674"/>
                    <a:pt x="0" y="738094"/>
                  </a:cubicBezTo>
                  <a:lnTo>
                    <a:pt x="0" y="124460"/>
                  </a:lnTo>
                  <a:cubicBezTo>
                    <a:pt x="0" y="55880"/>
                    <a:pt x="55880" y="0"/>
                    <a:pt x="124460" y="0"/>
                  </a:cubicBezTo>
                  <a:lnTo>
                    <a:pt x="3808415" y="0"/>
                  </a:lnTo>
                  <a:cubicBezTo>
                    <a:pt x="3876995" y="0"/>
                    <a:pt x="3932875" y="55880"/>
                    <a:pt x="3932875" y="124460"/>
                  </a:cubicBezTo>
                  <a:lnTo>
                    <a:pt x="3932875" y="738095"/>
                  </a:lnTo>
                  <a:cubicBezTo>
                    <a:pt x="3932875" y="806675"/>
                    <a:pt x="3876995" y="862555"/>
                    <a:pt x="3808415" y="862555"/>
                  </a:cubicBezTo>
                  <a:close/>
                </a:path>
              </a:pathLst>
            </a:custGeom>
            <a:solidFill>
              <a:srgbClr val="FFFDEC"/>
            </a:solidFill>
          </p:spPr>
        </p:sp>
      </p:grpSp>
      <p:grpSp>
        <p:nvGrpSpPr>
          <p:cNvPr id="10" name="Group 10"/>
          <p:cNvGrpSpPr/>
          <p:nvPr/>
        </p:nvGrpSpPr>
        <p:grpSpPr>
          <a:xfrm>
            <a:off x="18288000" y="-2269958"/>
            <a:ext cx="4472837" cy="5281749"/>
            <a:chOff x="0" y="0"/>
            <a:chExt cx="1220323" cy="1441019"/>
          </a:xfrm>
        </p:grpSpPr>
        <p:sp>
          <p:nvSpPr>
            <p:cNvPr id="11" name="Freeform 11"/>
            <p:cNvSpPr/>
            <p:nvPr/>
          </p:nvSpPr>
          <p:spPr>
            <a:xfrm>
              <a:off x="0" y="0"/>
              <a:ext cx="1220323" cy="1441019"/>
            </a:xfrm>
            <a:custGeom>
              <a:avLst/>
              <a:gdLst/>
              <a:ahLst/>
              <a:cxnLst/>
              <a:rect l="l" t="t" r="r" b="b"/>
              <a:pathLst>
                <a:path w="1220323" h="1441019">
                  <a:moveTo>
                    <a:pt x="1095863" y="1441019"/>
                  </a:moveTo>
                  <a:lnTo>
                    <a:pt x="124460" y="1441019"/>
                  </a:lnTo>
                  <a:cubicBezTo>
                    <a:pt x="55880" y="1441019"/>
                    <a:pt x="0" y="1385139"/>
                    <a:pt x="0" y="1316559"/>
                  </a:cubicBezTo>
                  <a:lnTo>
                    <a:pt x="0" y="124460"/>
                  </a:lnTo>
                  <a:cubicBezTo>
                    <a:pt x="0" y="55880"/>
                    <a:pt x="55880" y="0"/>
                    <a:pt x="124460" y="0"/>
                  </a:cubicBezTo>
                  <a:lnTo>
                    <a:pt x="1095863" y="0"/>
                  </a:lnTo>
                  <a:cubicBezTo>
                    <a:pt x="1164443" y="0"/>
                    <a:pt x="1220323" y="55880"/>
                    <a:pt x="1220323" y="124460"/>
                  </a:cubicBezTo>
                  <a:lnTo>
                    <a:pt x="1220323" y="1316559"/>
                  </a:lnTo>
                  <a:cubicBezTo>
                    <a:pt x="1220323" y="1385139"/>
                    <a:pt x="1164443" y="1441019"/>
                    <a:pt x="1095863" y="1441019"/>
                  </a:cubicBezTo>
                  <a:close/>
                </a:path>
              </a:pathLst>
            </a:custGeom>
            <a:solidFill>
              <a:srgbClr val="FFFF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0260" y="411084"/>
            <a:ext cx="884240" cy="2600707"/>
          </a:xfrm>
          <a:prstGeom prst="rect">
            <a:avLst/>
          </a:prstGeom>
        </p:spPr>
      </p:pic>
      <p:grpSp>
        <p:nvGrpSpPr>
          <p:cNvPr id="13" name="Group 13"/>
          <p:cNvGrpSpPr/>
          <p:nvPr/>
        </p:nvGrpSpPr>
        <p:grpSpPr>
          <a:xfrm>
            <a:off x="1714500" y="2060367"/>
            <a:ext cx="9765112" cy="1253049"/>
            <a:chOff x="0" y="0"/>
            <a:chExt cx="2217425" cy="284538"/>
          </a:xfrm>
        </p:grpSpPr>
        <p:sp>
          <p:nvSpPr>
            <p:cNvPr id="14" name="Freeform 14"/>
            <p:cNvSpPr/>
            <p:nvPr/>
          </p:nvSpPr>
          <p:spPr>
            <a:xfrm>
              <a:off x="203200" y="-77058"/>
              <a:ext cx="1811025" cy="438655"/>
            </a:xfrm>
            <a:custGeom>
              <a:avLst/>
              <a:gdLst/>
              <a:ahLst/>
              <a:cxnLst/>
              <a:rect l="l" t="t" r="r" b="b"/>
              <a:pathLst>
                <a:path w="1811025" h="438655">
                  <a:moveTo>
                    <a:pt x="1811025" y="77058"/>
                  </a:moveTo>
                  <a:lnTo>
                    <a:pt x="1811025" y="77058"/>
                  </a:lnTo>
                  <a:cubicBezTo>
                    <a:pt x="1753228" y="18117"/>
                    <a:pt x="1665518" y="0"/>
                    <a:pt x="1589099" y="31216"/>
                  </a:cubicBezTo>
                  <a:cubicBezTo>
                    <a:pt x="1512679" y="62432"/>
                    <a:pt x="1462739" y="136777"/>
                    <a:pt x="1462739" y="219327"/>
                  </a:cubicBezTo>
                  <a:cubicBezTo>
                    <a:pt x="1462739" y="301876"/>
                    <a:pt x="1512679" y="376222"/>
                    <a:pt x="1589099" y="407438"/>
                  </a:cubicBezTo>
                  <a:cubicBezTo>
                    <a:pt x="1665518" y="438654"/>
                    <a:pt x="1753228" y="420536"/>
                    <a:pt x="1811025" y="361596"/>
                  </a:cubicBezTo>
                  <a:lnTo>
                    <a:pt x="0" y="361596"/>
                  </a:lnTo>
                  <a:cubicBezTo>
                    <a:pt x="57796" y="420536"/>
                    <a:pt x="145506" y="438654"/>
                    <a:pt x="221926" y="407438"/>
                  </a:cubicBezTo>
                  <a:cubicBezTo>
                    <a:pt x="298345" y="376222"/>
                    <a:pt x="348286" y="301876"/>
                    <a:pt x="348286" y="219327"/>
                  </a:cubicBezTo>
                  <a:cubicBezTo>
                    <a:pt x="348286" y="136777"/>
                    <a:pt x="298345" y="62432"/>
                    <a:pt x="221926" y="31216"/>
                  </a:cubicBezTo>
                  <a:cubicBezTo>
                    <a:pt x="145506" y="0"/>
                    <a:pt x="57796" y="18117"/>
                    <a:pt x="0" y="77058"/>
                  </a:cubicBezTo>
                  <a:close/>
                </a:path>
              </a:pathLst>
            </a:custGeom>
            <a:solidFill>
              <a:srgbClr val="3C8C4A"/>
            </a:solidFill>
          </p:spPr>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335821" y="2317321"/>
            <a:ext cx="10530029" cy="662940"/>
          </a:xfrm>
          <a:prstGeom prst="rect">
            <a:avLst/>
          </a:prstGeom>
        </p:spPr>
        <p:txBody>
          <a:bodyPr lIns="0" tIns="0" rIns="0" bIns="0" rtlCol="0" anchor="t">
            <a:spAutoFit/>
          </a:bodyPr>
          <a:lstStyle/>
          <a:p>
            <a:pPr algn="ctr">
              <a:lnSpc>
                <a:spcPts val="5459"/>
              </a:lnSpc>
              <a:spcBef>
                <a:spcPct val="0"/>
              </a:spcBef>
            </a:pPr>
            <a:r>
              <a:rPr lang="en-US" sz="3900">
                <a:solidFill>
                  <a:srgbClr val="FEFFFF"/>
                </a:solidFill>
                <a:latin typeface="Montserrat Classic"/>
              </a:rPr>
              <a:t>Financial risk: Operational expenses</a:t>
            </a:r>
          </a:p>
        </p:txBody>
      </p:sp>
      <p:sp>
        <p:nvSpPr>
          <p:cNvPr id="17" name="TextBox 17"/>
          <p:cNvSpPr txBox="1"/>
          <p:nvPr/>
        </p:nvSpPr>
        <p:spPr>
          <a:xfrm>
            <a:off x="2544554" y="5842507"/>
            <a:ext cx="13446472" cy="2406681"/>
          </a:xfrm>
          <a:prstGeom prst="rect">
            <a:avLst/>
          </a:prstGeom>
        </p:spPr>
        <p:txBody>
          <a:bodyPr lIns="0" tIns="0" rIns="0" bIns="0" rtlCol="0" anchor="t">
            <a:spAutoFit/>
          </a:bodyPr>
          <a:lstStyle/>
          <a:p>
            <a:pPr>
              <a:lnSpc>
                <a:spcPts val="3848"/>
              </a:lnSpc>
            </a:pPr>
            <a:r>
              <a:rPr lang="en-US" sz="2748">
                <a:solidFill>
                  <a:srgbClr val="3C8C4A"/>
                </a:solidFill>
                <a:latin typeface="Open Sans Bold Bold"/>
              </a:rPr>
              <a:t>Solution: </a:t>
            </a:r>
          </a:p>
          <a:p>
            <a:pPr marL="593458" lvl="1" indent="-296729">
              <a:lnSpc>
                <a:spcPts val="3848"/>
              </a:lnSpc>
              <a:buFont typeface="Arial"/>
              <a:buChar char="•"/>
            </a:pPr>
            <a:r>
              <a:rPr lang="en-US" sz="2748">
                <a:solidFill>
                  <a:srgbClr val="3C8C4A"/>
                </a:solidFill>
                <a:latin typeface="Montserrat Classic"/>
              </a:rPr>
              <a:t>Develop data and finished products that are specific to a particular career </a:t>
            </a:r>
          </a:p>
          <a:p>
            <a:pPr marL="593458" lvl="1" indent="-296729">
              <a:lnSpc>
                <a:spcPts val="3848"/>
              </a:lnSpc>
              <a:buFont typeface="Arial"/>
              <a:buChar char="•"/>
            </a:pPr>
            <a:r>
              <a:rPr lang="en-US" sz="2748">
                <a:solidFill>
                  <a:srgbClr val="3C8C4A"/>
                </a:solidFill>
                <a:latin typeface="Montserrat Classic"/>
              </a:rPr>
              <a:t>Expand the scope gradually over time.</a:t>
            </a:r>
          </a:p>
          <a:p>
            <a:pPr marL="593458" lvl="1" indent="-296729">
              <a:lnSpc>
                <a:spcPts val="3848"/>
              </a:lnSpc>
              <a:buFont typeface="Arial"/>
              <a:buChar char="•"/>
            </a:pPr>
            <a:r>
              <a:rPr lang="en-US" sz="2748">
                <a:solidFill>
                  <a:srgbClr val="3C8C4A"/>
                </a:solidFill>
                <a:latin typeface="Montserrat Classic"/>
              </a:rPr>
              <a:t>Operate the premium package</a:t>
            </a:r>
          </a:p>
          <a:p>
            <a:pPr marL="593458" lvl="1" indent="-296729">
              <a:lnSpc>
                <a:spcPts val="3848"/>
              </a:lnSpc>
              <a:spcBef>
                <a:spcPct val="0"/>
              </a:spcBef>
              <a:buFont typeface="Arial"/>
              <a:buChar char="•"/>
            </a:pPr>
            <a:r>
              <a:rPr lang="en-US" sz="2748">
                <a:solidFill>
                  <a:srgbClr val="3C8C4A"/>
                </a:solidFill>
                <a:latin typeface="Montserrat Classic"/>
              </a:rPr>
              <a:t>Apply for funding from investors</a:t>
            </a:r>
          </a:p>
        </p:txBody>
      </p:sp>
      <p:sp>
        <p:nvSpPr>
          <p:cNvPr id="18" name="TextBox 18"/>
          <p:cNvSpPr txBox="1"/>
          <p:nvPr/>
        </p:nvSpPr>
        <p:spPr>
          <a:xfrm>
            <a:off x="2544554" y="3525623"/>
            <a:ext cx="13807006" cy="1617613"/>
          </a:xfrm>
          <a:prstGeom prst="rect">
            <a:avLst/>
          </a:prstGeom>
        </p:spPr>
        <p:txBody>
          <a:bodyPr lIns="0" tIns="0" rIns="0" bIns="0" rtlCol="0" anchor="t">
            <a:spAutoFit/>
          </a:bodyPr>
          <a:lstStyle/>
          <a:p>
            <a:pPr>
              <a:lnSpc>
                <a:spcPts val="4275"/>
              </a:lnSpc>
            </a:pPr>
            <a:r>
              <a:rPr lang="en-US" sz="3054">
                <a:solidFill>
                  <a:srgbClr val="3C8C4A"/>
                </a:solidFill>
                <a:latin typeface="Montserrat Classic Bold"/>
              </a:rPr>
              <a:t>Problem: </a:t>
            </a:r>
          </a:p>
          <a:p>
            <a:pPr>
              <a:lnSpc>
                <a:spcPts val="4275"/>
              </a:lnSpc>
              <a:spcBef>
                <a:spcPct val="0"/>
              </a:spcBef>
            </a:pPr>
            <a:r>
              <a:rPr lang="en-US" sz="3054">
                <a:solidFill>
                  <a:srgbClr val="3C8C4A"/>
                </a:solidFill>
                <a:latin typeface="Montserrat Classic"/>
              </a:rPr>
              <a:t>The website requires funds to function: pay employees, information security system, license, website promotion,...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6078" y="0"/>
            <a:ext cx="29693879" cy="11553619"/>
          </a:xfrm>
          <a:prstGeom prst="rect">
            <a:avLst/>
          </a:prstGeom>
        </p:spPr>
      </p:pic>
      <p:pic>
        <p:nvPicPr>
          <p:cNvPr id="3" name="Picture 3"/>
          <p:cNvPicPr>
            <a:picLocks noChangeAspect="1"/>
          </p:cNvPicPr>
          <p:nvPr/>
        </p:nvPicPr>
        <p:blipFill>
          <a:blip r:embed="rId4"/>
          <a:srcRect/>
          <a:stretch>
            <a:fillRect/>
          </a:stretch>
        </p:blipFill>
        <p:spPr>
          <a:xfrm>
            <a:off x="-11577311" y="-9076704"/>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95C867"/>
            </a:solidFill>
          </p:spPr>
        </p:sp>
      </p:grpSp>
      <p:grpSp>
        <p:nvGrpSpPr>
          <p:cNvPr id="6" name="Group 6"/>
          <p:cNvGrpSpPr/>
          <p:nvPr/>
        </p:nvGrpSpPr>
        <p:grpSpPr>
          <a:xfrm>
            <a:off x="1936440" y="3193351"/>
            <a:ext cx="14415120" cy="2420556"/>
            <a:chOff x="0" y="0"/>
            <a:chExt cx="3932875" cy="660400"/>
          </a:xfrm>
        </p:grpSpPr>
        <p:sp>
          <p:nvSpPr>
            <p:cNvPr id="7" name="Freeform 7"/>
            <p:cNvSpPr/>
            <p:nvPr/>
          </p:nvSpPr>
          <p:spPr>
            <a:xfrm>
              <a:off x="0" y="0"/>
              <a:ext cx="3932875" cy="660400"/>
            </a:xfrm>
            <a:custGeom>
              <a:avLst/>
              <a:gdLst/>
              <a:ahLst/>
              <a:cxnLst/>
              <a:rect l="l" t="t" r="r" b="b"/>
              <a:pathLst>
                <a:path w="3932875" h="660400">
                  <a:moveTo>
                    <a:pt x="3808415" y="660400"/>
                  </a:moveTo>
                  <a:lnTo>
                    <a:pt x="124460" y="660400"/>
                  </a:lnTo>
                  <a:cubicBezTo>
                    <a:pt x="55880" y="660400"/>
                    <a:pt x="0" y="604520"/>
                    <a:pt x="0" y="535940"/>
                  </a:cubicBezTo>
                  <a:lnTo>
                    <a:pt x="0" y="124460"/>
                  </a:lnTo>
                  <a:cubicBezTo>
                    <a:pt x="0" y="55880"/>
                    <a:pt x="55880" y="0"/>
                    <a:pt x="124460" y="0"/>
                  </a:cubicBezTo>
                  <a:lnTo>
                    <a:pt x="3808415" y="0"/>
                  </a:lnTo>
                  <a:cubicBezTo>
                    <a:pt x="3876995" y="0"/>
                    <a:pt x="3932875" y="55880"/>
                    <a:pt x="3932875" y="124460"/>
                  </a:cubicBezTo>
                  <a:lnTo>
                    <a:pt x="3932875" y="535940"/>
                  </a:lnTo>
                  <a:cubicBezTo>
                    <a:pt x="3932875" y="604520"/>
                    <a:pt x="3876995" y="660400"/>
                    <a:pt x="3808415" y="660400"/>
                  </a:cubicBezTo>
                  <a:close/>
                </a:path>
              </a:pathLst>
            </a:custGeom>
            <a:solidFill>
              <a:srgbClr val="FFFDEC"/>
            </a:solidFill>
          </p:spPr>
        </p:sp>
      </p:grpSp>
      <p:grpSp>
        <p:nvGrpSpPr>
          <p:cNvPr id="8" name="Group 8"/>
          <p:cNvGrpSpPr/>
          <p:nvPr/>
        </p:nvGrpSpPr>
        <p:grpSpPr>
          <a:xfrm>
            <a:off x="1936440" y="5748744"/>
            <a:ext cx="14415120" cy="3161511"/>
            <a:chOff x="0" y="0"/>
            <a:chExt cx="3932875" cy="862554"/>
          </a:xfrm>
        </p:grpSpPr>
        <p:sp>
          <p:nvSpPr>
            <p:cNvPr id="9" name="Freeform 9"/>
            <p:cNvSpPr/>
            <p:nvPr/>
          </p:nvSpPr>
          <p:spPr>
            <a:xfrm>
              <a:off x="0" y="0"/>
              <a:ext cx="3932875" cy="862555"/>
            </a:xfrm>
            <a:custGeom>
              <a:avLst/>
              <a:gdLst/>
              <a:ahLst/>
              <a:cxnLst/>
              <a:rect l="l" t="t" r="r" b="b"/>
              <a:pathLst>
                <a:path w="3932875" h="862555">
                  <a:moveTo>
                    <a:pt x="3808415" y="862554"/>
                  </a:moveTo>
                  <a:lnTo>
                    <a:pt x="124460" y="862554"/>
                  </a:lnTo>
                  <a:cubicBezTo>
                    <a:pt x="55880" y="862554"/>
                    <a:pt x="0" y="806674"/>
                    <a:pt x="0" y="738094"/>
                  </a:cubicBezTo>
                  <a:lnTo>
                    <a:pt x="0" y="124460"/>
                  </a:lnTo>
                  <a:cubicBezTo>
                    <a:pt x="0" y="55880"/>
                    <a:pt x="55880" y="0"/>
                    <a:pt x="124460" y="0"/>
                  </a:cubicBezTo>
                  <a:lnTo>
                    <a:pt x="3808415" y="0"/>
                  </a:lnTo>
                  <a:cubicBezTo>
                    <a:pt x="3876995" y="0"/>
                    <a:pt x="3932875" y="55880"/>
                    <a:pt x="3932875" y="124460"/>
                  </a:cubicBezTo>
                  <a:lnTo>
                    <a:pt x="3932875" y="738095"/>
                  </a:lnTo>
                  <a:cubicBezTo>
                    <a:pt x="3932875" y="806675"/>
                    <a:pt x="3876995" y="862555"/>
                    <a:pt x="3808415" y="862555"/>
                  </a:cubicBezTo>
                  <a:close/>
                </a:path>
              </a:pathLst>
            </a:custGeom>
            <a:solidFill>
              <a:srgbClr val="FFFDEC"/>
            </a:solidFill>
          </p:spPr>
        </p:sp>
      </p:grpSp>
      <p:grpSp>
        <p:nvGrpSpPr>
          <p:cNvPr id="10" name="Group 10"/>
          <p:cNvGrpSpPr/>
          <p:nvPr/>
        </p:nvGrpSpPr>
        <p:grpSpPr>
          <a:xfrm>
            <a:off x="18288000" y="-2269958"/>
            <a:ext cx="4472837" cy="5281749"/>
            <a:chOff x="0" y="0"/>
            <a:chExt cx="1220323" cy="1441019"/>
          </a:xfrm>
        </p:grpSpPr>
        <p:sp>
          <p:nvSpPr>
            <p:cNvPr id="11" name="Freeform 11"/>
            <p:cNvSpPr/>
            <p:nvPr/>
          </p:nvSpPr>
          <p:spPr>
            <a:xfrm>
              <a:off x="0" y="0"/>
              <a:ext cx="1220323" cy="1441019"/>
            </a:xfrm>
            <a:custGeom>
              <a:avLst/>
              <a:gdLst/>
              <a:ahLst/>
              <a:cxnLst/>
              <a:rect l="l" t="t" r="r" b="b"/>
              <a:pathLst>
                <a:path w="1220323" h="1441019">
                  <a:moveTo>
                    <a:pt x="1095863" y="1441019"/>
                  </a:moveTo>
                  <a:lnTo>
                    <a:pt x="124460" y="1441019"/>
                  </a:lnTo>
                  <a:cubicBezTo>
                    <a:pt x="55880" y="1441019"/>
                    <a:pt x="0" y="1385139"/>
                    <a:pt x="0" y="1316559"/>
                  </a:cubicBezTo>
                  <a:lnTo>
                    <a:pt x="0" y="124460"/>
                  </a:lnTo>
                  <a:cubicBezTo>
                    <a:pt x="0" y="55880"/>
                    <a:pt x="55880" y="0"/>
                    <a:pt x="124460" y="0"/>
                  </a:cubicBezTo>
                  <a:lnTo>
                    <a:pt x="1095863" y="0"/>
                  </a:lnTo>
                  <a:cubicBezTo>
                    <a:pt x="1164443" y="0"/>
                    <a:pt x="1220323" y="55880"/>
                    <a:pt x="1220323" y="124460"/>
                  </a:cubicBezTo>
                  <a:lnTo>
                    <a:pt x="1220323" y="1316559"/>
                  </a:lnTo>
                  <a:cubicBezTo>
                    <a:pt x="1220323" y="1385139"/>
                    <a:pt x="1164443" y="1441019"/>
                    <a:pt x="1095863" y="1441019"/>
                  </a:cubicBezTo>
                  <a:close/>
                </a:path>
              </a:pathLst>
            </a:custGeom>
            <a:solidFill>
              <a:srgbClr val="FFFF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592644"/>
            <a:ext cx="884240" cy="2600707"/>
          </a:xfrm>
          <a:prstGeom prst="rect">
            <a:avLst/>
          </a:prstGeom>
        </p:spPr>
      </p:pic>
      <p:grpSp>
        <p:nvGrpSpPr>
          <p:cNvPr id="13" name="Group 13"/>
          <p:cNvGrpSpPr/>
          <p:nvPr/>
        </p:nvGrpSpPr>
        <p:grpSpPr>
          <a:xfrm>
            <a:off x="1714500" y="2060367"/>
            <a:ext cx="10536877" cy="1253049"/>
            <a:chOff x="0" y="0"/>
            <a:chExt cx="2392674" cy="284538"/>
          </a:xfrm>
        </p:grpSpPr>
        <p:sp>
          <p:nvSpPr>
            <p:cNvPr id="14" name="Freeform 14"/>
            <p:cNvSpPr/>
            <p:nvPr/>
          </p:nvSpPr>
          <p:spPr>
            <a:xfrm>
              <a:off x="203200" y="-77058"/>
              <a:ext cx="1986274" cy="438655"/>
            </a:xfrm>
            <a:custGeom>
              <a:avLst/>
              <a:gdLst/>
              <a:ahLst/>
              <a:cxnLst/>
              <a:rect l="l" t="t" r="r" b="b"/>
              <a:pathLst>
                <a:path w="1986274" h="438655">
                  <a:moveTo>
                    <a:pt x="1986274" y="77058"/>
                  </a:moveTo>
                  <a:lnTo>
                    <a:pt x="1986274" y="77058"/>
                  </a:lnTo>
                  <a:cubicBezTo>
                    <a:pt x="1928478" y="18117"/>
                    <a:pt x="1840768" y="0"/>
                    <a:pt x="1764349" y="31216"/>
                  </a:cubicBezTo>
                  <a:cubicBezTo>
                    <a:pt x="1687929" y="62432"/>
                    <a:pt x="1637989" y="136777"/>
                    <a:pt x="1637989" y="219327"/>
                  </a:cubicBezTo>
                  <a:cubicBezTo>
                    <a:pt x="1637989" y="301876"/>
                    <a:pt x="1687929" y="376222"/>
                    <a:pt x="1764349" y="407438"/>
                  </a:cubicBezTo>
                  <a:cubicBezTo>
                    <a:pt x="1840768" y="438654"/>
                    <a:pt x="1928478" y="420536"/>
                    <a:pt x="1986274" y="361596"/>
                  </a:cubicBezTo>
                  <a:lnTo>
                    <a:pt x="0" y="361596"/>
                  </a:lnTo>
                  <a:cubicBezTo>
                    <a:pt x="57796" y="420536"/>
                    <a:pt x="145506" y="438654"/>
                    <a:pt x="221926" y="407438"/>
                  </a:cubicBezTo>
                  <a:cubicBezTo>
                    <a:pt x="298345" y="376222"/>
                    <a:pt x="348286" y="301876"/>
                    <a:pt x="348286" y="219327"/>
                  </a:cubicBezTo>
                  <a:cubicBezTo>
                    <a:pt x="348286" y="136777"/>
                    <a:pt x="298345" y="62432"/>
                    <a:pt x="221926" y="31216"/>
                  </a:cubicBezTo>
                  <a:cubicBezTo>
                    <a:pt x="145506" y="0"/>
                    <a:pt x="57796" y="18117"/>
                    <a:pt x="0" y="77058"/>
                  </a:cubicBezTo>
                  <a:close/>
                </a:path>
              </a:pathLst>
            </a:custGeom>
            <a:solidFill>
              <a:srgbClr val="3C8C4A"/>
            </a:solidFill>
          </p:spPr>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725355" y="2324627"/>
            <a:ext cx="17416587" cy="648329"/>
          </a:xfrm>
          <a:prstGeom prst="rect">
            <a:avLst/>
          </a:prstGeom>
        </p:spPr>
        <p:txBody>
          <a:bodyPr lIns="0" tIns="0" rIns="0" bIns="0" rtlCol="0" anchor="t">
            <a:spAutoFit/>
          </a:bodyPr>
          <a:lstStyle/>
          <a:p>
            <a:pPr algn="ctr">
              <a:lnSpc>
                <a:spcPts val="5324"/>
              </a:lnSpc>
              <a:spcBef>
                <a:spcPct val="0"/>
              </a:spcBef>
            </a:pPr>
            <a:r>
              <a:rPr lang="en-US" sz="3802">
                <a:solidFill>
                  <a:srgbClr val="FEFFFF"/>
                </a:solidFill>
                <a:latin typeface="Montserrat Classic"/>
              </a:rPr>
              <a:t>Competitor risk: Reputable competitor</a:t>
            </a:r>
          </a:p>
        </p:txBody>
      </p:sp>
      <p:sp>
        <p:nvSpPr>
          <p:cNvPr id="17" name="TextBox 17"/>
          <p:cNvSpPr txBox="1"/>
          <p:nvPr/>
        </p:nvSpPr>
        <p:spPr>
          <a:xfrm>
            <a:off x="2544554" y="5992901"/>
            <a:ext cx="13510506" cy="2508916"/>
          </a:xfrm>
          <a:prstGeom prst="rect">
            <a:avLst/>
          </a:prstGeom>
        </p:spPr>
        <p:txBody>
          <a:bodyPr lIns="0" tIns="0" rIns="0" bIns="0" rtlCol="0" anchor="t">
            <a:spAutoFit/>
          </a:bodyPr>
          <a:lstStyle/>
          <a:p>
            <a:pPr>
              <a:lnSpc>
                <a:spcPts val="3988"/>
              </a:lnSpc>
            </a:pPr>
            <a:r>
              <a:rPr lang="en-US" sz="2848">
                <a:solidFill>
                  <a:srgbClr val="3C8C4A"/>
                </a:solidFill>
                <a:latin typeface="Montserrat Classic Bold"/>
              </a:rPr>
              <a:t>Solution: </a:t>
            </a:r>
          </a:p>
          <a:p>
            <a:pPr marL="615048" lvl="1" indent="-307524">
              <a:lnSpc>
                <a:spcPts val="3988"/>
              </a:lnSpc>
              <a:buFont typeface="Arial"/>
              <a:buChar char="•"/>
            </a:pPr>
            <a:r>
              <a:rPr lang="en-US" sz="2848">
                <a:solidFill>
                  <a:srgbClr val="3C8C4A"/>
                </a:solidFill>
                <a:latin typeface="Montserrat Classic"/>
              </a:rPr>
              <a:t>Providing basic knowledge and reviews about universities and majors</a:t>
            </a:r>
          </a:p>
          <a:p>
            <a:pPr marL="615048" lvl="1" indent="-307524">
              <a:lnSpc>
                <a:spcPts val="3988"/>
              </a:lnSpc>
              <a:buFont typeface="Arial"/>
              <a:buChar char="•"/>
            </a:pPr>
            <a:r>
              <a:rPr lang="en-US" sz="2848">
                <a:solidFill>
                  <a:srgbClr val="3C8C4A"/>
                </a:solidFill>
                <a:latin typeface="Montserrat Classic"/>
              </a:rPr>
              <a:t>Creating a realistic simulation experience for users through the game.</a:t>
            </a:r>
          </a:p>
          <a:p>
            <a:pPr marL="615048" lvl="1" indent="-307524">
              <a:lnSpc>
                <a:spcPts val="3988"/>
              </a:lnSpc>
              <a:buFont typeface="Arial"/>
              <a:buChar char="•"/>
            </a:pPr>
            <a:r>
              <a:rPr lang="en-US" sz="2848">
                <a:solidFill>
                  <a:srgbClr val="3C8C4A"/>
                </a:solidFill>
                <a:latin typeface="Montserrat Classic"/>
              </a:rPr>
              <a:t>Customized personality based on test </a:t>
            </a:r>
          </a:p>
          <a:p>
            <a:pPr marL="615048" lvl="1" indent="-307524">
              <a:lnSpc>
                <a:spcPts val="3988"/>
              </a:lnSpc>
              <a:spcBef>
                <a:spcPct val="0"/>
              </a:spcBef>
              <a:buFont typeface="Arial"/>
              <a:buChar char="•"/>
            </a:pPr>
            <a:r>
              <a:rPr lang="en-US" sz="2848">
                <a:solidFill>
                  <a:srgbClr val="3C8C4A"/>
                </a:solidFill>
                <a:latin typeface="Montserrat Classic"/>
              </a:rPr>
              <a:t>Personality and aptitude tests are customized for each user </a:t>
            </a:r>
          </a:p>
        </p:txBody>
      </p:sp>
      <p:sp>
        <p:nvSpPr>
          <p:cNvPr id="18" name="TextBox 18"/>
          <p:cNvSpPr txBox="1"/>
          <p:nvPr/>
        </p:nvSpPr>
        <p:spPr>
          <a:xfrm>
            <a:off x="2544554" y="3525623"/>
            <a:ext cx="14074156" cy="1617877"/>
          </a:xfrm>
          <a:prstGeom prst="rect">
            <a:avLst/>
          </a:prstGeom>
        </p:spPr>
        <p:txBody>
          <a:bodyPr lIns="0" tIns="0" rIns="0" bIns="0" rtlCol="0" anchor="t">
            <a:spAutoFit/>
          </a:bodyPr>
          <a:lstStyle/>
          <a:p>
            <a:pPr>
              <a:lnSpc>
                <a:spcPts val="4275"/>
              </a:lnSpc>
            </a:pPr>
            <a:r>
              <a:rPr lang="en-US" sz="3054">
                <a:solidFill>
                  <a:srgbClr val="3C8C4A"/>
                </a:solidFill>
                <a:latin typeface="Montserrat Classic Bold"/>
              </a:rPr>
              <a:t>Problem: </a:t>
            </a:r>
          </a:p>
          <a:p>
            <a:pPr>
              <a:lnSpc>
                <a:spcPts val="4275"/>
              </a:lnSpc>
              <a:spcBef>
                <a:spcPct val="0"/>
              </a:spcBef>
            </a:pPr>
            <a:r>
              <a:rPr lang="en-US" sz="3054">
                <a:solidFill>
                  <a:srgbClr val="3C8C4A"/>
                </a:solidFill>
                <a:latin typeface="Montserrat Classic"/>
              </a:rPr>
              <a:t>Several non-profit organizations are now very popular on social networking platforms.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6078" y="0"/>
            <a:ext cx="29693879" cy="11553619"/>
          </a:xfrm>
          <a:prstGeom prst="rect">
            <a:avLst/>
          </a:prstGeom>
        </p:spPr>
      </p:pic>
      <p:pic>
        <p:nvPicPr>
          <p:cNvPr id="3" name="Picture 3"/>
          <p:cNvPicPr>
            <a:picLocks noChangeAspect="1"/>
          </p:cNvPicPr>
          <p:nvPr/>
        </p:nvPicPr>
        <p:blipFill>
          <a:blip r:embed="rId4"/>
          <a:srcRect/>
          <a:stretch>
            <a:fillRect/>
          </a:stretch>
        </p:blipFill>
        <p:spPr>
          <a:xfrm>
            <a:off x="-11577311" y="-9076704"/>
            <a:ext cx="13690740" cy="12390120"/>
          </a:xfrm>
          <a:prstGeom prst="rect">
            <a:avLst/>
          </a:prstGeom>
        </p:spPr>
      </p:pic>
      <p:grpSp>
        <p:nvGrpSpPr>
          <p:cNvPr id="4" name="Group 4"/>
          <p:cNvGrpSpPr/>
          <p:nvPr/>
        </p:nvGrpSpPr>
        <p:grpSpPr>
          <a:xfrm>
            <a:off x="1028700" y="1781410"/>
            <a:ext cx="16230600" cy="7476890"/>
            <a:chOff x="0" y="0"/>
            <a:chExt cx="2745845" cy="1264918"/>
          </a:xfrm>
        </p:grpSpPr>
        <p:sp>
          <p:nvSpPr>
            <p:cNvPr id="5" name="Freeform 5"/>
            <p:cNvSpPr/>
            <p:nvPr/>
          </p:nvSpPr>
          <p:spPr>
            <a:xfrm>
              <a:off x="0" y="0"/>
              <a:ext cx="2745845" cy="1264918"/>
            </a:xfrm>
            <a:custGeom>
              <a:avLst/>
              <a:gdLst/>
              <a:ahLst/>
              <a:cxnLst/>
              <a:rect l="l" t="t" r="r" b="b"/>
              <a:pathLst>
                <a:path w="2745845" h="1264918">
                  <a:moveTo>
                    <a:pt x="2621385" y="1264918"/>
                  </a:moveTo>
                  <a:lnTo>
                    <a:pt x="124460" y="1264918"/>
                  </a:lnTo>
                  <a:cubicBezTo>
                    <a:pt x="55880" y="1264918"/>
                    <a:pt x="0" y="1209038"/>
                    <a:pt x="0" y="1140458"/>
                  </a:cubicBezTo>
                  <a:lnTo>
                    <a:pt x="0" y="124460"/>
                  </a:lnTo>
                  <a:cubicBezTo>
                    <a:pt x="0" y="55880"/>
                    <a:pt x="55880" y="0"/>
                    <a:pt x="124460" y="0"/>
                  </a:cubicBezTo>
                  <a:lnTo>
                    <a:pt x="2621385" y="0"/>
                  </a:lnTo>
                  <a:cubicBezTo>
                    <a:pt x="2689965" y="0"/>
                    <a:pt x="2745845" y="55880"/>
                    <a:pt x="2745845" y="124460"/>
                  </a:cubicBezTo>
                  <a:lnTo>
                    <a:pt x="2745845" y="1140458"/>
                  </a:lnTo>
                  <a:cubicBezTo>
                    <a:pt x="2745845" y="1209038"/>
                    <a:pt x="2689965" y="1264918"/>
                    <a:pt x="2621385" y="1264918"/>
                  </a:cubicBezTo>
                  <a:close/>
                </a:path>
              </a:pathLst>
            </a:custGeom>
            <a:solidFill>
              <a:srgbClr val="95C867"/>
            </a:solidFill>
          </p:spPr>
        </p:sp>
      </p:grpSp>
      <p:grpSp>
        <p:nvGrpSpPr>
          <p:cNvPr id="6" name="Group 6"/>
          <p:cNvGrpSpPr/>
          <p:nvPr/>
        </p:nvGrpSpPr>
        <p:grpSpPr>
          <a:xfrm>
            <a:off x="1936440" y="3193351"/>
            <a:ext cx="14415120" cy="2420556"/>
            <a:chOff x="0" y="0"/>
            <a:chExt cx="3932875" cy="660400"/>
          </a:xfrm>
        </p:grpSpPr>
        <p:sp>
          <p:nvSpPr>
            <p:cNvPr id="7" name="Freeform 7"/>
            <p:cNvSpPr/>
            <p:nvPr/>
          </p:nvSpPr>
          <p:spPr>
            <a:xfrm>
              <a:off x="0" y="0"/>
              <a:ext cx="3932875" cy="660400"/>
            </a:xfrm>
            <a:custGeom>
              <a:avLst/>
              <a:gdLst/>
              <a:ahLst/>
              <a:cxnLst/>
              <a:rect l="l" t="t" r="r" b="b"/>
              <a:pathLst>
                <a:path w="3932875" h="660400">
                  <a:moveTo>
                    <a:pt x="3808415" y="660400"/>
                  </a:moveTo>
                  <a:lnTo>
                    <a:pt x="124460" y="660400"/>
                  </a:lnTo>
                  <a:cubicBezTo>
                    <a:pt x="55880" y="660400"/>
                    <a:pt x="0" y="604520"/>
                    <a:pt x="0" y="535940"/>
                  </a:cubicBezTo>
                  <a:lnTo>
                    <a:pt x="0" y="124460"/>
                  </a:lnTo>
                  <a:cubicBezTo>
                    <a:pt x="0" y="55880"/>
                    <a:pt x="55880" y="0"/>
                    <a:pt x="124460" y="0"/>
                  </a:cubicBezTo>
                  <a:lnTo>
                    <a:pt x="3808415" y="0"/>
                  </a:lnTo>
                  <a:cubicBezTo>
                    <a:pt x="3876995" y="0"/>
                    <a:pt x="3932875" y="55880"/>
                    <a:pt x="3932875" y="124460"/>
                  </a:cubicBezTo>
                  <a:lnTo>
                    <a:pt x="3932875" y="535940"/>
                  </a:lnTo>
                  <a:cubicBezTo>
                    <a:pt x="3932875" y="604520"/>
                    <a:pt x="3876995" y="660400"/>
                    <a:pt x="3808415" y="660400"/>
                  </a:cubicBezTo>
                  <a:close/>
                </a:path>
              </a:pathLst>
            </a:custGeom>
            <a:solidFill>
              <a:srgbClr val="FFFDEC"/>
            </a:solidFill>
          </p:spPr>
        </p:sp>
      </p:grpSp>
      <p:grpSp>
        <p:nvGrpSpPr>
          <p:cNvPr id="8" name="Group 8"/>
          <p:cNvGrpSpPr/>
          <p:nvPr/>
        </p:nvGrpSpPr>
        <p:grpSpPr>
          <a:xfrm>
            <a:off x="1936440" y="5832982"/>
            <a:ext cx="14415120" cy="3161511"/>
            <a:chOff x="0" y="0"/>
            <a:chExt cx="3932875" cy="862554"/>
          </a:xfrm>
        </p:grpSpPr>
        <p:sp>
          <p:nvSpPr>
            <p:cNvPr id="9" name="Freeform 9"/>
            <p:cNvSpPr/>
            <p:nvPr/>
          </p:nvSpPr>
          <p:spPr>
            <a:xfrm>
              <a:off x="0" y="0"/>
              <a:ext cx="3932875" cy="862555"/>
            </a:xfrm>
            <a:custGeom>
              <a:avLst/>
              <a:gdLst/>
              <a:ahLst/>
              <a:cxnLst/>
              <a:rect l="l" t="t" r="r" b="b"/>
              <a:pathLst>
                <a:path w="3932875" h="862555">
                  <a:moveTo>
                    <a:pt x="3808415" y="862554"/>
                  </a:moveTo>
                  <a:lnTo>
                    <a:pt x="124460" y="862554"/>
                  </a:lnTo>
                  <a:cubicBezTo>
                    <a:pt x="55880" y="862554"/>
                    <a:pt x="0" y="806674"/>
                    <a:pt x="0" y="738094"/>
                  </a:cubicBezTo>
                  <a:lnTo>
                    <a:pt x="0" y="124460"/>
                  </a:lnTo>
                  <a:cubicBezTo>
                    <a:pt x="0" y="55880"/>
                    <a:pt x="55880" y="0"/>
                    <a:pt x="124460" y="0"/>
                  </a:cubicBezTo>
                  <a:lnTo>
                    <a:pt x="3808415" y="0"/>
                  </a:lnTo>
                  <a:cubicBezTo>
                    <a:pt x="3876995" y="0"/>
                    <a:pt x="3932875" y="55880"/>
                    <a:pt x="3932875" y="124460"/>
                  </a:cubicBezTo>
                  <a:lnTo>
                    <a:pt x="3932875" y="738095"/>
                  </a:lnTo>
                  <a:cubicBezTo>
                    <a:pt x="3932875" y="806675"/>
                    <a:pt x="3876995" y="862555"/>
                    <a:pt x="3808415" y="862555"/>
                  </a:cubicBezTo>
                  <a:close/>
                </a:path>
              </a:pathLst>
            </a:custGeom>
            <a:solidFill>
              <a:srgbClr val="FFFDEC"/>
            </a:solidFill>
          </p:spPr>
        </p:sp>
      </p:grpSp>
      <p:grpSp>
        <p:nvGrpSpPr>
          <p:cNvPr id="10" name="Group 10"/>
          <p:cNvGrpSpPr/>
          <p:nvPr/>
        </p:nvGrpSpPr>
        <p:grpSpPr>
          <a:xfrm>
            <a:off x="18288000" y="-2269958"/>
            <a:ext cx="4472837" cy="5281749"/>
            <a:chOff x="0" y="0"/>
            <a:chExt cx="1220323" cy="1441019"/>
          </a:xfrm>
        </p:grpSpPr>
        <p:sp>
          <p:nvSpPr>
            <p:cNvPr id="11" name="Freeform 11"/>
            <p:cNvSpPr/>
            <p:nvPr/>
          </p:nvSpPr>
          <p:spPr>
            <a:xfrm>
              <a:off x="0" y="0"/>
              <a:ext cx="1220323" cy="1441019"/>
            </a:xfrm>
            <a:custGeom>
              <a:avLst/>
              <a:gdLst/>
              <a:ahLst/>
              <a:cxnLst/>
              <a:rect l="l" t="t" r="r" b="b"/>
              <a:pathLst>
                <a:path w="1220323" h="1441019">
                  <a:moveTo>
                    <a:pt x="1095863" y="1441019"/>
                  </a:moveTo>
                  <a:lnTo>
                    <a:pt x="124460" y="1441019"/>
                  </a:lnTo>
                  <a:cubicBezTo>
                    <a:pt x="55880" y="1441019"/>
                    <a:pt x="0" y="1385139"/>
                    <a:pt x="0" y="1316559"/>
                  </a:cubicBezTo>
                  <a:lnTo>
                    <a:pt x="0" y="124460"/>
                  </a:lnTo>
                  <a:cubicBezTo>
                    <a:pt x="0" y="55880"/>
                    <a:pt x="55880" y="0"/>
                    <a:pt x="124460" y="0"/>
                  </a:cubicBezTo>
                  <a:lnTo>
                    <a:pt x="1095863" y="0"/>
                  </a:lnTo>
                  <a:cubicBezTo>
                    <a:pt x="1164443" y="0"/>
                    <a:pt x="1220323" y="55880"/>
                    <a:pt x="1220323" y="124460"/>
                  </a:cubicBezTo>
                  <a:lnTo>
                    <a:pt x="1220323" y="1316559"/>
                  </a:lnTo>
                  <a:cubicBezTo>
                    <a:pt x="1220323" y="1385139"/>
                    <a:pt x="1164443" y="1441019"/>
                    <a:pt x="1095863" y="1441019"/>
                  </a:cubicBezTo>
                  <a:close/>
                </a:path>
              </a:pathLst>
            </a:custGeom>
            <a:solidFill>
              <a:srgbClr val="FFFF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0260" y="370916"/>
            <a:ext cx="884240" cy="2600707"/>
          </a:xfrm>
          <a:prstGeom prst="rect">
            <a:avLst/>
          </a:prstGeom>
        </p:spPr>
      </p:pic>
      <p:grpSp>
        <p:nvGrpSpPr>
          <p:cNvPr id="13" name="Group 13"/>
          <p:cNvGrpSpPr/>
          <p:nvPr/>
        </p:nvGrpSpPr>
        <p:grpSpPr>
          <a:xfrm>
            <a:off x="1714500" y="2060367"/>
            <a:ext cx="10536877" cy="1253049"/>
            <a:chOff x="0" y="0"/>
            <a:chExt cx="2392674" cy="284538"/>
          </a:xfrm>
        </p:grpSpPr>
        <p:sp>
          <p:nvSpPr>
            <p:cNvPr id="14" name="Freeform 14"/>
            <p:cNvSpPr/>
            <p:nvPr/>
          </p:nvSpPr>
          <p:spPr>
            <a:xfrm>
              <a:off x="203200" y="-77058"/>
              <a:ext cx="1986274" cy="438655"/>
            </a:xfrm>
            <a:custGeom>
              <a:avLst/>
              <a:gdLst/>
              <a:ahLst/>
              <a:cxnLst/>
              <a:rect l="l" t="t" r="r" b="b"/>
              <a:pathLst>
                <a:path w="1986274" h="438655">
                  <a:moveTo>
                    <a:pt x="1986274" y="77058"/>
                  </a:moveTo>
                  <a:lnTo>
                    <a:pt x="1986274" y="77058"/>
                  </a:lnTo>
                  <a:cubicBezTo>
                    <a:pt x="1928478" y="18117"/>
                    <a:pt x="1840768" y="0"/>
                    <a:pt x="1764349" y="31216"/>
                  </a:cubicBezTo>
                  <a:cubicBezTo>
                    <a:pt x="1687929" y="62432"/>
                    <a:pt x="1637989" y="136777"/>
                    <a:pt x="1637989" y="219327"/>
                  </a:cubicBezTo>
                  <a:cubicBezTo>
                    <a:pt x="1637989" y="301876"/>
                    <a:pt x="1687929" y="376222"/>
                    <a:pt x="1764349" y="407438"/>
                  </a:cubicBezTo>
                  <a:cubicBezTo>
                    <a:pt x="1840768" y="438654"/>
                    <a:pt x="1928478" y="420536"/>
                    <a:pt x="1986274" y="361596"/>
                  </a:cubicBezTo>
                  <a:lnTo>
                    <a:pt x="0" y="361596"/>
                  </a:lnTo>
                  <a:cubicBezTo>
                    <a:pt x="57796" y="420536"/>
                    <a:pt x="145506" y="438654"/>
                    <a:pt x="221926" y="407438"/>
                  </a:cubicBezTo>
                  <a:cubicBezTo>
                    <a:pt x="298345" y="376222"/>
                    <a:pt x="348286" y="301876"/>
                    <a:pt x="348286" y="219327"/>
                  </a:cubicBezTo>
                  <a:cubicBezTo>
                    <a:pt x="348286" y="136777"/>
                    <a:pt x="298345" y="62432"/>
                    <a:pt x="221926" y="31216"/>
                  </a:cubicBezTo>
                  <a:cubicBezTo>
                    <a:pt x="145506" y="0"/>
                    <a:pt x="57796" y="18117"/>
                    <a:pt x="0" y="77058"/>
                  </a:cubicBezTo>
                  <a:close/>
                </a:path>
              </a:pathLst>
            </a:custGeom>
            <a:solidFill>
              <a:srgbClr val="3C8C4A"/>
            </a:solidFill>
          </p:spPr>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725355" y="2324627"/>
            <a:ext cx="17416587" cy="662867"/>
          </a:xfrm>
          <a:prstGeom prst="rect">
            <a:avLst/>
          </a:prstGeom>
        </p:spPr>
        <p:txBody>
          <a:bodyPr lIns="0" tIns="0" rIns="0" bIns="0" rtlCol="0" anchor="t">
            <a:spAutoFit/>
          </a:bodyPr>
          <a:lstStyle/>
          <a:p>
            <a:pPr algn="ctr">
              <a:lnSpc>
                <a:spcPts val="5464"/>
              </a:lnSpc>
              <a:spcBef>
                <a:spcPct val="0"/>
              </a:spcBef>
            </a:pPr>
            <a:r>
              <a:rPr lang="en-US" sz="3902">
                <a:solidFill>
                  <a:srgbClr val="FEFFFF"/>
                </a:solidFill>
                <a:latin typeface="Montserrat Classic"/>
              </a:rPr>
              <a:t>Operational risk: Operational risks</a:t>
            </a:r>
          </a:p>
        </p:txBody>
      </p:sp>
      <p:sp>
        <p:nvSpPr>
          <p:cNvPr id="17" name="TextBox 17"/>
          <p:cNvSpPr txBox="1"/>
          <p:nvPr/>
        </p:nvSpPr>
        <p:spPr>
          <a:xfrm>
            <a:off x="2544554" y="6177059"/>
            <a:ext cx="13807006" cy="2416206"/>
          </a:xfrm>
          <a:prstGeom prst="rect">
            <a:avLst/>
          </a:prstGeom>
        </p:spPr>
        <p:txBody>
          <a:bodyPr lIns="0" tIns="0" rIns="0" bIns="0" rtlCol="0" anchor="t">
            <a:spAutoFit/>
          </a:bodyPr>
          <a:lstStyle/>
          <a:p>
            <a:pPr>
              <a:lnSpc>
                <a:spcPts val="3848"/>
              </a:lnSpc>
            </a:pPr>
            <a:r>
              <a:rPr lang="en-US" sz="2748">
                <a:solidFill>
                  <a:srgbClr val="3C8C4A"/>
                </a:solidFill>
                <a:latin typeface="Montserrat Classic Bold"/>
              </a:rPr>
              <a:t>Solution: </a:t>
            </a:r>
          </a:p>
          <a:p>
            <a:pPr marL="593458" lvl="1" indent="-296729">
              <a:lnSpc>
                <a:spcPts val="3848"/>
              </a:lnSpc>
              <a:buFont typeface="Arial"/>
              <a:buChar char="•"/>
            </a:pPr>
            <a:r>
              <a:rPr lang="en-US" sz="2748">
                <a:solidFill>
                  <a:srgbClr val="3C8C4A"/>
                </a:solidFill>
                <a:latin typeface="Montserrat Classic"/>
              </a:rPr>
              <a:t>Manage a team of experts to protect web security</a:t>
            </a:r>
          </a:p>
          <a:p>
            <a:pPr marL="593458" lvl="1" indent="-296729">
              <a:lnSpc>
                <a:spcPts val="3848"/>
              </a:lnSpc>
              <a:buFont typeface="Arial"/>
              <a:buChar char="•"/>
            </a:pPr>
            <a:r>
              <a:rPr lang="en-US" sz="2748">
                <a:solidFill>
                  <a:srgbClr val="3C8C4A"/>
                </a:solidFill>
                <a:latin typeface="Montserrat Classic"/>
              </a:rPr>
              <a:t>Link with google account for information security</a:t>
            </a:r>
          </a:p>
          <a:p>
            <a:pPr marL="593458" lvl="1" indent="-296729">
              <a:lnSpc>
                <a:spcPts val="3848"/>
              </a:lnSpc>
              <a:buFont typeface="Arial"/>
              <a:buChar char="•"/>
            </a:pPr>
            <a:r>
              <a:rPr lang="en-US" sz="2748">
                <a:solidFill>
                  <a:srgbClr val="3C8C4A"/>
                </a:solidFill>
                <a:latin typeface="Montserrat Classic"/>
              </a:rPr>
              <a:t>Contact universities to organize networking sessions</a:t>
            </a:r>
          </a:p>
          <a:p>
            <a:pPr marL="593458" lvl="1" indent="-296729">
              <a:lnSpc>
                <a:spcPts val="3848"/>
              </a:lnSpc>
              <a:spcBef>
                <a:spcPct val="0"/>
              </a:spcBef>
              <a:buFont typeface="Arial"/>
              <a:buChar char="•"/>
            </a:pPr>
            <a:r>
              <a:rPr lang="en-US" sz="2748">
                <a:solidFill>
                  <a:srgbClr val="3C8C4A"/>
                </a:solidFill>
                <a:latin typeface="Montserrat Classic"/>
              </a:rPr>
              <a:t>Cooperate with other career counseling companies to find consultants</a:t>
            </a:r>
          </a:p>
        </p:txBody>
      </p:sp>
      <p:sp>
        <p:nvSpPr>
          <p:cNvPr id="18" name="TextBox 18"/>
          <p:cNvSpPr txBox="1"/>
          <p:nvPr/>
        </p:nvSpPr>
        <p:spPr>
          <a:xfrm>
            <a:off x="2544554" y="3326941"/>
            <a:ext cx="14074156" cy="2086702"/>
          </a:xfrm>
          <a:prstGeom prst="rect">
            <a:avLst/>
          </a:prstGeom>
        </p:spPr>
        <p:txBody>
          <a:bodyPr lIns="0" tIns="0" rIns="0" bIns="0" rtlCol="0" anchor="t">
            <a:spAutoFit/>
          </a:bodyPr>
          <a:lstStyle/>
          <a:p>
            <a:pPr>
              <a:lnSpc>
                <a:spcPts val="4135"/>
              </a:lnSpc>
            </a:pPr>
            <a:r>
              <a:rPr lang="en-US" sz="2954">
                <a:solidFill>
                  <a:srgbClr val="3C8C4A"/>
                </a:solidFill>
                <a:latin typeface="Montserrat Classic Bold"/>
              </a:rPr>
              <a:t>Problem: </a:t>
            </a:r>
          </a:p>
          <a:p>
            <a:pPr marL="637777" lvl="1" indent="-318889">
              <a:lnSpc>
                <a:spcPts val="4135"/>
              </a:lnSpc>
              <a:buFont typeface="Arial"/>
              <a:buChar char="•"/>
            </a:pPr>
            <a:r>
              <a:rPr lang="en-US" sz="2954">
                <a:solidFill>
                  <a:srgbClr val="3C8C4A"/>
                </a:solidFill>
                <a:latin typeface="Montserrat Classic"/>
              </a:rPr>
              <a:t>Personal information about customers, like name, age, exchange content, etc., can be hacked.</a:t>
            </a:r>
          </a:p>
          <a:p>
            <a:pPr marL="637777" lvl="1" indent="-318889">
              <a:lnSpc>
                <a:spcPts val="4135"/>
              </a:lnSpc>
              <a:spcBef>
                <a:spcPct val="0"/>
              </a:spcBef>
              <a:buFont typeface="Arial"/>
              <a:buChar char="•"/>
            </a:pPr>
            <a:r>
              <a:rPr lang="en-US" sz="2954">
                <a:solidFill>
                  <a:srgbClr val="3C8C4A"/>
                </a:solidFill>
                <a:latin typeface="Montserrat Classic"/>
              </a:rPr>
              <a:t>The project needs human resources in a variety of industries.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57" r="4749" b="7798"/>
          <a:stretch>
            <a:fillRect/>
          </a:stretch>
        </p:blipFill>
        <p:spPr>
          <a:xfrm>
            <a:off x="0" y="0"/>
            <a:ext cx="18288000" cy="10287000"/>
          </a:xfrm>
          <a:prstGeom prst="rect">
            <a:avLst/>
          </a:prstGeom>
        </p:spPr>
      </p:pic>
      <p:grpSp>
        <p:nvGrpSpPr>
          <p:cNvPr id="3" name="Group 3"/>
          <p:cNvGrpSpPr/>
          <p:nvPr/>
        </p:nvGrpSpPr>
        <p:grpSpPr>
          <a:xfrm>
            <a:off x="1357795" y="1060266"/>
            <a:ext cx="11158078" cy="1400419"/>
            <a:chOff x="0" y="0"/>
            <a:chExt cx="3553536" cy="445994"/>
          </a:xfrm>
        </p:grpSpPr>
        <p:sp>
          <p:nvSpPr>
            <p:cNvPr id="4" name="Freeform 4"/>
            <p:cNvSpPr/>
            <p:nvPr/>
          </p:nvSpPr>
          <p:spPr>
            <a:xfrm>
              <a:off x="0" y="0"/>
              <a:ext cx="3553536" cy="445994"/>
            </a:xfrm>
            <a:custGeom>
              <a:avLst/>
              <a:gdLst/>
              <a:ahLst/>
              <a:cxnLst/>
              <a:rect l="l" t="t" r="r" b="b"/>
              <a:pathLst>
                <a:path w="3553536" h="445994">
                  <a:moveTo>
                    <a:pt x="32610" y="0"/>
                  </a:moveTo>
                  <a:lnTo>
                    <a:pt x="3520926" y="0"/>
                  </a:lnTo>
                  <a:cubicBezTo>
                    <a:pt x="3529574" y="0"/>
                    <a:pt x="3537869" y="3436"/>
                    <a:pt x="3543985" y="9551"/>
                  </a:cubicBezTo>
                  <a:cubicBezTo>
                    <a:pt x="3550100" y="15667"/>
                    <a:pt x="3553536" y="23962"/>
                    <a:pt x="3553536" y="32610"/>
                  </a:cubicBezTo>
                  <a:lnTo>
                    <a:pt x="3553536" y="413384"/>
                  </a:lnTo>
                  <a:cubicBezTo>
                    <a:pt x="3553536" y="431394"/>
                    <a:pt x="3538936" y="445994"/>
                    <a:pt x="3520926" y="445994"/>
                  </a:cubicBezTo>
                  <a:lnTo>
                    <a:pt x="32610" y="445994"/>
                  </a:lnTo>
                  <a:cubicBezTo>
                    <a:pt x="14600" y="445994"/>
                    <a:pt x="0" y="431394"/>
                    <a:pt x="0" y="413384"/>
                  </a:cubicBezTo>
                  <a:lnTo>
                    <a:pt x="0" y="32610"/>
                  </a:lnTo>
                  <a:cubicBezTo>
                    <a:pt x="0" y="14600"/>
                    <a:pt x="14600" y="0"/>
                    <a:pt x="32610" y="0"/>
                  </a:cubicBezTo>
                  <a:close/>
                </a:path>
              </a:pathLst>
            </a:custGeom>
            <a:solidFill>
              <a:srgbClr val="7CB69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370869" y="4171821"/>
            <a:ext cx="9933015" cy="2166620"/>
            <a:chOff x="0" y="0"/>
            <a:chExt cx="2616103" cy="570632"/>
          </a:xfrm>
        </p:grpSpPr>
        <p:sp>
          <p:nvSpPr>
            <p:cNvPr id="7" name="Freeform 7"/>
            <p:cNvSpPr/>
            <p:nvPr/>
          </p:nvSpPr>
          <p:spPr>
            <a:xfrm>
              <a:off x="0" y="0"/>
              <a:ext cx="2616103" cy="570632"/>
            </a:xfrm>
            <a:custGeom>
              <a:avLst/>
              <a:gdLst/>
              <a:ahLst/>
              <a:cxnLst/>
              <a:rect l="l" t="t" r="r" b="b"/>
              <a:pathLst>
                <a:path w="2616103" h="570632">
                  <a:moveTo>
                    <a:pt x="49882" y="0"/>
                  </a:moveTo>
                  <a:lnTo>
                    <a:pt x="2566220" y="0"/>
                  </a:lnTo>
                  <a:cubicBezTo>
                    <a:pt x="2593770" y="0"/>
                    <a:pt x="2616103" y="22333"/>
                    <a:pt x="2616103" y="49882"/>
                  </a:cubicBezTo>
                  <a:lnTo>
                    <a:pt x="2616103" y="520750"/>
                  </a:lnTo>
                  <a:cubicBezTo>
                    <a:pt x="2616103" y="548299"/>
                    <a:pt x="2593770" y="570632"/>
                    <a:pt x="2566220" y="570632"/>
                  </a:cubicBezTo>
                  <a:lnTo>
                    <a:pt x="49882" y="570632"/>
                  </a:lnTo>
                  <a:cubicBezTo>
                    <a:pt x="22333" y="570632"/>
                    <a:pt x="0" y="548299"/>
                    <a:pt x="0" y="520750"/>
                  </a:cubicBezTo>
                  <a:lnTo>
                    <a:pt x="0" y="49882"/>
                  </a:lnTo>
                  <a:cubicBezTo>
                    <a:pt x="0" y="22333"/>
                    <a:pt x="22333" y="0"/>
                    <a:pt x="49882" y="0"/>
                  </a:cubicBezTo>
                  <a:close/>
                </a:path>
              </a:pathLst>
            </a:custGeom>
            <a:solidFill>
              <a:srgbClr val="FDFFED"/>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2579" y="4590334"/>
            <a:ext cx="6767097" cy="5696666"/>
          </a:xfrm>
          <a:prstGeom prst="rect">
            <a:avLst/>
          </a:prstGeom>
        </p:spPr>
      </p:pic>
      <p:sp>
        <p:nvSpPr>
          <p:cNvPr id="10" name="TextBox 10"/>
          <p:cNvSpPr txBox="1"/>
          <p:nvPr/>
        </p:nvSpPr>
        <p:spPr>
          <a:xfrm>
            <a:off x="-1334079" y="1175418"/>
            <a:ext cx="13437687" cy="1046291"/>
          </a:xfrm>
          <a:prstGeom prst="rect">
            <a:avLst/>
          </a:prstGeom>
        </p:spPr>
        <p:txBody>
          <a:bodyPr lIns="0" tIns="0" rIns="0" bIns="0" rtlCol="0" anchor="t">
            <a:spAutoFit/>
          </a:bodyPr>
          <a:lstStyle/>
          <a:p>
            <a:pPr algn="r">
              <a:lnSpc>
                <a:spcPts val="8480"/>
              </a:lnSpc>
              <a:spcBef>
                <a:spcPct val="0"/>
              </a:spcBef>
            </a:pPr>
            <a:r>
              <a:rPr lang="en-US" sz="6057">
                <a:solidFill>
                  <a:srgbClr val="FFFFFF"/>
                </a:solidFill>
                <a:latin typeface="Montserrat Classic"/>
              </a:rPr>
              <a:t>OUR PLAN IN THE FUTURE</a:t>
            </a:r>
          </a:p>
        </p:txBody>
      </p:sp>
      <p:sp>
        <p:nvSpPr>
          <p:cNvPr id="11" name="TextBox 11"/>
          <p:cNvSpPr txBox="1"/>
          <p:nvPr/>
        </p:nvSpPr>
        <p:spPr>
          <a:xfrm>
            <a:off x="7817030" y="4565015"/>
            <a:ext cx="9486854" cy="1099820"/>
          </a:xfrm>
          <a:prstGeom prst="rect">
            <a:avLst/>
          </a:prstGeom>
        </p:spPr>
        <p:txBody>
          <a:bodyPr lIns="0" tIns="0" rIns="0" bIns="0" rtlCol="0" anchor="t">
            <a:spAutoFit/>
          </a:bodyPr>
          <a:lstStyle/>
          <a:p>
            <a:pPr>
              <a:lnSpc>
                <a:spcPts val="4480"/>
              </a:lnSpc>
              <a:spcBef>
                <a:spcPct val="0"/>
              </a:spcBef>
            </a:pPr>
            <a:r>
              <a:rPr lang="en-US" sz="3200">
                <a:solidFill>
                  <a:srgbClr val="06605A"/>
                </a:solidFill>
                <a:latin typeface="Montserrat Classic"/>
              </a:rPr>
              <a:t>Applying AR / VR technology through our game to bring the most realistic experience.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TextBox 2"/>
          <p:cNvSpPr txBox="1"/>
          <p:nvPr/>
        </p:nvSpPr>
        <p:spPr>
          <a:xfrm>
            <a:off x="2232377" y="557246"/>
            <a:ext cx="13823245" cy="1659476"/>
          </a:xfrm>
          <a:prstGeom prst="rect">
            <a:avLst/>
          </a:prstGeom>
        </p:spPr>
        <p:txBody>
          <a:bodyPr lIns="0" tIns="0" rIns="0" bIns="0" rtlCol="0" anchor="t">
            <a:spAutoFit/>
          </a:bodyPr>
          <a:lstStyle/>
          <a:p>
            <a:pPr algn="ctr">
              <a:lnSpc>
                <a:spcPts val="13532"/>
              </a:lnSpc>
              <a:spcBef>
                <a:spcPct val="0"/>
              </a:spcBef>
            </a:pPr>
            <a:r>
              <a:rPr lang="en-US" sz="9666">
                <a:solidFill>
                  <a:srgbClr val="1E5A66"/>
                </a:solidFill>
                <a:latin typeface="Montserrat Classic"/>
              </a:rPr>
              <a:t>LIST OF REFERENCE</a:t>
            </a:r>
          </a:p>
        </p:txBody>
      </p:sp>
      <p:sp>
        <p:nvSpPr>
          <p:cNvPr id="3" name="TextBox 3"/>
          <p:cNvSpPr txBox="1"/>
          <p:nvPr/>
        </p:nvSpPr>
        <p:spPr>
          <a:xfrm>
            <a:off x="1828966" y="2654942"/>
            <a:ext cx="15430334" cy="10765263"/>
          </a:xfrm>
          <a:prstGeom prst="rect">
            <a:avLst/>
          </a:prstGeom>
        </p:spPr>
        <p:txBody>
          <a:bodyPr lIns="0" tIns="0" rIns="0" bIns="0" rtlCol="0" anchor="t">
            <a:spAutoFit/>
          </a:bodyPr>
          <a:lstStyle/>
          <a:p>
            <a:pPr>
              <a:lnSpc>
                <a:spcPts val="2684"/>
              </a:lnSpc>
            </a:pPr>
            <a:r>
              <a:rPr lang="en-US" sz="1917">
                <a:solidFill>
                  <a:srgbClr val="06605A"/>
                </a:solidFill>
                <a:latin typeface="Montserrat Classic"/>
              </a:rPr>
              <a:t>Cổng Thông tin điện tử Bộ Lao động - Thương binh &amp; Xã hội - Hỏi đáp. 2022, Molisa.gov.vn, viewed 5 October 2022, &lt;http://www.molisa.gov.vn/Pages/tintuc/chitiet.aspx?tintucID=18087&gt;.</a:t>
            </a:r>
          </a:p>
          <a:p>
            <a:pPr>
              <a:lnSpc>
                <a:spcPts val="2684"/>
              </a:lnSpc>
            </a:pPr>
            <a:endParaRPr lang="en-US" sz="1917">
              <a:solidFill>
                <a:srgbClr val="06605A"/>
              </a:solidFill>
              <a:latin typeface="Montserrat Classic"/>
            </a:endParaRPr>
          </a:p>
          <a:p>
            <a:pPr>
              <a:lnSpc>
                <a:spcPts val="2684"/>
              </a:lnSpc>
            </a:pPr>
            <a:r>
              <a:rPr lang="en-US" sz="1917">
                <a:solidFill>
                  <a:srgbClr val="06605A"/>
                </a:solidFill>
                <a:latin typeface="Montserrat Classic"/>
              </a:rPr>
              <a:t>Administrator 2022, Bộ GD-ĐT: 65,4% sinh viên năm Nhất chưa hiểu hết mục đích ‘ngành học’, IUHers, viewed 5 October 2022, &lt;https://iuhers.com/cdm/bo-gd-dt-654-sinh-vien-nam-nhat-chua-hieu-het-muc-dich-nganh-hoc.html#:~:text=Theo%20kh%E1%BA%A3o%20s%C3%A1t%20c%E1%BB%A7a%20B%E1%BB%99%20GD%26%C4%90T%2C%2065%2C4%25%20sinh,SV%20mu%E1%BB%91n%20%C4%91%C6%B0%E1%BB%A3c%20thi%20l%E1%BA%A1i%20v%C3%A0o%20n%C4%83m%20sau%E2%80%A6&gt;.</a:t>
            </a:r>
          </a:p>
          <a:p>
            <a:pPr>
              <a:lnSpc>
                <a:spcPts val="2684"/>
              </a:lnSpc>
            </a:pPr>
            <a:endParaRPr lang="en-US" sz="1917">
              <a:solidFill>
                <a:srgbClr val="06605A"/>
              </a:solidFill>
              <a:latin typeface="Montserrat Classic"/>
            </a:endParaRPr>
          </a:p>
          <a:p>
            <a:pPr>
              <a:lnSpc>
                <a:spcPts val="2684"/>
              </a:lnSpc>
            </a:pPr>
            <a:r>
              <a:rPr lang="en-US" sz="1917">
                <a:solidFill>
                  <a:srgbClr val="06605A"/>
                </a:solidFill>
                <a:latin typeface="Montserrat Classic"/>
              </a:rPr>
              <a:t>BaoKiemToanNhaNuoc 2015, Không để học sinh không chọn nhầm ngành nghề, tránh lãng phí nguồn lực - Bao Kiem Toan, BaoKiemToan, viewed 5 October 2022, &lt;http://baokiemtoannhanuoc.vn/trong-nuoc/khong-de-hoc-sinh-khong-chon-nham-nganh-nghe-tranh-lang-phi-nguon-luc-154158#:~:text=Theo%20%C4%91%C3%B3%2C%20g%E1%BA%A7n%2050%25%20h%E1%BB%8Dc%20sinh%20khi%20%C4%91%C6%B0%E1%BB%A3c,ngh%E1%BB%81%20nghi%E1%BB%87p%20cho%20h%E1%BB%8Dc%20sinh.%20%E1%BA%A2nh%20minh%20h%E1%BB%8Da&gt;.</a:t>
            </a: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r>
              <a:rPr lang="en-US" sz="1917">
                <a:solidFill>
                  <a:srgbClr val="06605A"/>
                </a:solidFill>
                <a:cs typeface="Montserrat Classic"/>
              </a:rPr>
              <a:t>‌Boissiere, E. (2019, April 22). When You’ve Made The Wrong Career Choice. Retrieved October 26, 2022, from Forbes website: </a:t>
            </a:r>
            <a:r>
              <a:rPr lang="en-US" sz="1917">
                <a:solidFill>
                  <a:srgbClr val="06605A"/>
                </a:solidFill>
                <a:latin typeface="Montserrat Classic"/>
              </a:rPr>
              <a:t>https://www.forbes.com/sites/erikaboissiere/2019/04/22/when-youve-made-the-wrong-career-choice/?sh=2cca15d97b87</a:t>
            </a:r>
          </a:p>
          <a:p>
            <a:pPr>
              <a:lnSpc>
                <a:spcPts val="2684"/>
              </a:lnSpc>
            </a:pPr>
            <a:endParaRPr lang="en-US" sz="1917">
              <a:solidFill>
                <a:srgbClr val="06605A"/>
              </a:solidFill>
              <a:latin typeface="Montserrat Classic"/>
            </a:endParaRPr>
          </a:p>
          <a:p>
            <a:pPr>
              <a:lnSpc>
                <a:spcPts val="2684"/>
              </a:lnSpc>
            </a:pPr>
            <a:r>
              <a:rPr lang="en-US" sz="1917">
                <a:solidFill>
                  <a:srgbClr val="06605A"/>
                </a:solidFill>
                <a:latin typeface="Montserrat Classic"/>
              </a:rPr>
              <a:t>Vietnam - Unemployment rate 2021 | Statista. (2021). Retrieved October 26, 2022, from Statista website: https://www.statista.com/statistics/444617/unemployment-rate-in-vietnam/</a:t>
            </a: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endParaRPr lang="en-US" sz="1917">
              <a:solidFill>
                <a:srgbClr val="06605A"/>
              </a:solidFill>
              <a:latin typeface="Montserrat Classic"/>
            </a:endParaRPr>
          </a:p>
          <a:p>
            <a:pPr>
              <a:lnSpc>
                <a:spcPts val="2684"/>
              </a:lnSpc>
            </a:pPr>
            <a:r>
              <a:rPr lang="en-US" sz="1917">
                <a:solidFill>
                  <a:srgbClr val="06605A"/>
                </a:solidFill>
                <a:cs typeface="Montserrat Classic"/>
              </a:rPr>
              <a:t>‌</a:t>
            </a:r>
          </a:p>
          <a:p>
            <a:pPr>
              <a:lnSpc>
                <a:spcPts val="2684"/>
              </a:lnSpc>
            </a:pPr>
            <a:endParaRPr lang="en-US" sz="1917">
              <a:solidFill>
                <a:srgbClr val="06605A"/>
              </a:solidFill>
              <a:cs typeface="Montserrat Classic"/>
            </a:endParaRPr>
          </a:p>
          <a:p>
            <a:pPr>
              <a:lnSpc>
                <a:spcPts val="2684"/>
              </a:lnSpc>
            </a:pPr>
            <a:r>
              <a:rPr lang="en-US" sz="1917">
                <a:solidFill>
                  <a:srgbClr val="06605A"/>
                </a:solidFill>
                <a:cs typeface="Montserrat Classic"/>
              </a:rPr>
              <a:t>‌</a:t>
            </a:r>
          </a:p>
          <a:p>
            <a:pPr>
              <a:lnSpc>
                <a:spcPts val="2684"/>
              </a:lnSpc>
            </a:pPr>
            <a:endParaRPr lang="en-US" sz="1917">
              <a:solidFill>
                <a:srgbClr val="06605A"/>
              </a:solidFill>
              <a:cs typeface="Montserrat Classic"/>
            </a:endParaRPr>
          </a:p>
          <a:p>
            <a:pPr>
              <a:lnSpc>
                <a:spcPts val="2684"/>
              </a:lnSpc>
            </a:pPr>
            <a:r>
              <a:rPr lang="en-US" sz="1917">
                <a:solidFill>
                  <a:srgbClr val="06605A"/>
                </a:solidFill>
                <a:cs typeface="Montserrat Classic"/>
              </a:rPr>
              <a:t>‌</a:t>
            </a:r>
          </a:p>
          <a:p>
            <a:pPr>
              <a:lnSpc>
                <a:spcPts val="2684"/>
              </a:lnSpc>
              <a:spcBef>
                <a:spcPct val="0"/>
              </a:spcBef>
            </a:pPr>
            <a:endParaRPr lang="en-US" sz="1917">
              <a:solidFill>
                <a:srgbClr val="06605A"/>
              </a:solidFill>
              <a:cs typeface="Montserrat Class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9EDAB"/>
        </a:solidFill>
        <a:effectLst/>
      </p:bgPr>
    </p:bg>
    <p:spTree>
      <p:nvGrpSpPr>
        <p:cNvPr id="1" name=""/>
        <p:cNvGrpSpPr/>
        <p:nvPr/>
      </p:nvGrpSpPr>
      <p:grpSpPr>
        <a:xfrm>
          <a:off x="0" y="0"/>
          <a:ext cx="0" cy="0"/>
          <a:chOff x="0" y="0"/>
          <a:chExt cx="0" cy="0"/>
        </a:xfrm>
      </p:grpSpPr>
      <p:sp>
        <p:nvSpPr>
          <p:cNvPr id="2" name="TextBox 2"/>
          <p:cNvSpPr txBox="1"/>
          <p:nvPr/>
        </p:nvSpPr>
        <p:spPr>
          <a:xfrm>
            <a:off x="2232377" y="2445196"/>
            <a:ext cx="13823245" cy="3480658"/>
          </a:xfrm>
          <a:prstGeom prst="rect">
            <a:avLst/>
          </a:prstGeom>
        </p:spPr>
        <p:txBody>
          <a:bodyPr lIns="0" tIns="0" rIns="0" bIns="0" rtlCol="0" anchor="t">
            <a:spAutoFit/>
          </a:bodyPr>
          <a:lstStyle/>
          <a:p>
            <a:pPr algn="ctr">
              <a:lnSpc>
                <a:spcPts val="13952"/>
              </a:lnSpc>
              <a:spcBef>
                <a:spcPct val="0"/>
              </a:spcBef>
            </a:pPr>
            <a:r>
              <a:rPr lang="en-US" sz="9966">
                <a:solidFill>
                  <a:srgbClr val="1E5A66"/>
                </a:solidFill>
                <a:latin typeface="Montserrat Classic Bold"/>
              </a:rPr>
              <a:t>THANK YOU FOR LISTENING</a:t>
            </a:r>
          </a:p>
        </p:txBody>
      </p:sp>
      <p:grpSp>
        <p:nvGrpSpPr>
          <p:cNvPr id="3" name="Group 3"/>
          <p:cNvGrpSpPr/>
          <p:nvPr/>
        </p:nvGrpSpPr>
        <p:grpSpPr>
          <a:xfrm>
            <a:off x="-2998543" y="5143500"/>
            <a:ext cx="10909704" cy="15752338"/>
            <a:chOff x="0" y="0"/>
            <a:chExt cx="14546271" cy="2100311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99715" y="278961"/>
              <a:ext cx="9346557" cy="1883005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0"/>
              <a:ext cx="10768871" cy="21003118"/>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1B18F"/>
        </a:solidFill>
        <a:effectLst/>
      </p:bgPr>
    </p:bg>
    <p:spTree>
      <p:nvGrpSpPr>
        <p:cNvPr id="1" name=""/>
        <p:cNvGrpSpPr/>
        <p:nvPr/>
      </p:nvGrpSpPr>
      <p:grpSpPr>
        <a:xfrm>
          <a:off x="0" y="0"/>
          <a:ext cx="0" cy="0"/>
          <a:chOff x="0" y="0"/>
          <a:chExt cx="0" cy="0"/>
        </a:xfrm>
      </p:grpSpPr>
      <p:sp>
        <p:nvSpPr>
          <p:cNvPr id="2" name="TextBox 2"/>
          <p:cNvSpPr txBox="1"/>
          <p:nvPr/>
        </p:nvSpPr>
        <p:spPr>
          <a:xfrm>
            <a:off x="1028700" y="1253701"/>
            <a:ext cx="8584586"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DFFED"/>
                </a:solidFill>
                <a:latin typeface="Open Sans Bold"/>
              </a:rPr>
              <a:t>Table of Content</a:t>
            </a:r>
          </a:p>
        </p:txBody>
      </p:sp>
      <p:sp>
        <p:nvSpPr>
          <p:cNvPr id="3" name="TextBox 3"/>
          <p:cNvSpPr txBox="1"/>
          <p:nvPr/>
        </p:nvSpPr>
        <p:spPr>
          <a:xfrm>
            <a:off x="1525013" y="6118841"/>
            <a:ext cx="3136251" cy="1127125"/>
          </a:xfrm>
          <a:prstGeom prst="rect">
            <a:avLst/>
          </a:prstGeom>
        </p:spPr>
        <p:txBody>
          <a:bodyPr lIns="0" tIns="0" rIns="0" bIns="0" rtlCol="0" anchor="t">
            <a:spAutoFit/>
          </a:bodyPr>
          <a:lstStyle/>
          <a:p>
            <a:pPr algn="ctr">
              <a:lnSpc>
                <a:spcPts val="4400"/>
              </a:lnSpc>
            </a:pPr>
            <a:r>
              <a:rPr lang="en-US" sz="4000" spc="-80">
                <a:solidFill>
                  <a:srgbClr val="FDFFED"/>
                </a:solidFill>
                <a:latin typeface="Open Sans Bold"/>
              </a:rPr>
              <a:t>Market's problem</a:t>
            </a:r>
          </a:p>
        </p:txBody>
      </p:sp>
      <p:sp>
        <p:nvSpPr>
          <p:cNvPr id="4" name="TextBox 4"/>
          <p:cNvSpPr txBox="1"/>
          <p:nvPr/>
        </p:nvSpPr>
        <p:spPr>
          <a:xfrm>
            <a:off x="5042264" y="6128366"/>
            <a:ext cx="4190022" cy="1728470"/>
          </a:xfrm>
          <a:prstGeom prst="rect">
            <a:avLst/>
          </a:prstGeom>
        </p:spPr>
        <p:txBody>
          <a:bodyPr lIns="0" tIns="0" rIns="0" bIns="0" rtlCol="0" anchor="t">
            <a:spAutoFit/>
          </a:bodyPr>
          <a:lstStyle/>
          <a:p>
            <a:pPr algn="ctr">
              <a:lnSpc>
                <a:spcPts val="4510"/>
              </a:lnSpc>
            </a:pPr>
            <a:r>
              <a:rPr lang="en-US" sz="4100" spc="-82">
                <a:solidFill>
                  <a:srgbClr val="FDFFED"/>
                </a:solidFill>
                <a:latin typeface="Open Sans Bold"/>
              </a:rPr>
              <a:t>Business model and </a:t>
            </a:r>
          </a:p>
          <a:p>
            <a:pPr marL="0" lvl="0" indent="0" algn="ctr">
              <a:lnSpc>
                <a:spcPts val="4510"/>
              </a:lnSpc>
              <a:spcBef>
                <a:spcPct val="0"/>
              </a:spcBef>
            </a:pPr>
            <a:r>
              <a:rPr lang="en-US" sz="4100" spc="-82">
                <a:solidFill>
                  <a:srgbClr val="FDFFED"/>
                </a:solidFill>
                <a:latin typeface="Open Sans Bold"/>
              </a:rPr>
              <a:t>our progress</a:t>
            </a:r>
          </a:p>
        </p:txBody>
      </p:sp>
      <p:sp>
        <p:nvSpPr>
          <p:cNvPr id="5" name="TextBox 5"/>
          <p:cNvSpPr txBox="1"/>
          <p:nvPr/>
        </p:nvSpPr>
        <p:spPr>
          <a:xfrm>
            <a:off x="9613286" y="6118841"/>
            <a:ext cx="3714129" cy="1127125"/>
          </a:xfrm>
          <a:prstGeom prst="rect">
            <a:avLst/>
          </a:prstGeom>
        </p:spPr>
        <p:txBody>
          <a:bodyPr lIns="0" tIns="0" rIns="0" bIns="0" rtlCol="0" anchor="t">
            <a:spAutoFit/>
          </a:bodyPr>
          <a:lstStyle/>
          <a:p>
            <a:pPr marL="0" lvl="0" indent="0" algn="ctr">
              <a:lnSpc>
                <a:spcPts val="4400"/>
              </a:lnSpc>
              <a:spcBef>
                <a:spcPct val="0"/>
              </a:spcBef>
            </a:pPr>
            <a:r>
              <a:rPr lang="en-US" sz="4000" spc="-80">
                <a:solidFill>
                  <a:srgbClr val="FDFFED"/>
                </a:solidFill>
                <a:latin typeface="Open Sans Bold"/>
              </a:rPr>
              <a:t>Competitive Advantage</a:t>
            </a:r>
          </a:p>
        </p:txBody>
      </p:sp>
      <p:grpSp>
        <p:nvGrpSpPr>
          <p:cNvPr id="6" name="Group 6"/>
          <p:cNvGrpSpPr/>
          <p:nvPr/>
        </p:nvGrpSpPr>
        <p:grpSpPr>
          <a:xfrm>
            <a:off x="2473507" y="4223363"/>
            <a:ext cx="1239263" cy="123926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8" name="TextBox 8"/>
          <p:cNvSpPr txBox="1"/>
          <p:nvPr/>
        </p:nvSpPr>
        <p:spPr>
          <a:xfrm>
            <a:off x="2783323" y="4196663"/>
            <a:ext cx="619632" cy="981493"/>
          </a:xfrm>
          <a:prstGeom prst="rect">
            <a:avLst/>
          </a:prstGeom>
        </p:spPr>
        <p:txBody>
          <a:bodyPr lIns="0" tIns="0" rIns="0" bIns="0" rtlCol="0" anchor="t">
            <a:spAutoFit/>
          </a:bodyPr>
          <a:lstStyle/>
          <a:p>
            <a:pPr marL="0" lvl="1" indent="0" algn="ctr">
              <a:lnSpc>
                <a:spcPts val="8260"/>
              </a:lnSpc>
              <a:spcBef>
                <a:spcPct val="0"/>
              </a:spcBef>
            </a:pPr>
            <a:r>
              <a:rPr lang="en-US" sz="5261" u="none" spc="-131">
                <a:solidFill>
                  <a:srgbClr val="7CB69D"/>
                </a:solidFill>
                <a:latin typeface="Open Sans Bold"/>
              </a:rPr>
              <a:t>1</a:t>
            </a:r>
          </a:p>
        </p:txBody>
      </p:sp>
      <p:grpSp>
        <p:nvGrpSpPr>
          <p:cNvPr id="9" name="Group 9"/>
          <p:cNvGrpSpPr/>
          <p:nvPr/>
        </p:nvGrpSpPr>
        <p:grpSpPr>
          <a:xfrm>
            <a:off x="6478277" y="4223363"/>
            <a:ext cx="1239263" cy="123926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1" name="TextBox 11"/>
          <p:cNvSpPr txBox="1"/>
          <p:nvPr/>
        </p:nvSpPr>
        <p:spPr>
          <a:xfrm>
            <a:off x="6478277" y="4131350"/>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spc="-159">
                <a:solidFill>
                  <a:srgbClr val="7CB69D"/>
                </a:solidFill>
                <a:latin typeface="Open Sans Bold"/>
              </a:rPr>
              <a:t>2</a:t>
            </a:r>
          </a:p>
        </p:txBody>
      </p:sp>
      <p:grpSp>
        <p:nvGrpSpPr>
          <p:cNvPr id="12" name="Group 12"/>
          <p:cNvGrpSpPr/>
          <p:nvPr/>
        </p:nvGrpSpPr>
        <p:grpSpPr>
          <a:xfrm>
            <a:off x="10850719" y="4223363"/>
            <a:ext cx="1239263" cy="123926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4" name="TextBox 14"/>
          <p:cNvSpPr txBox="1"/>
          <p:nvPr/>
        </p:nvSpPr>
        <p:spPr>
          <a:xfrm>
            <a:off x="10850719" y="4131350"/>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spc="-159">
                <a:solidFill>
                  <a:srgbClr val="7CB69D"/>
                </a:solidFill>
                <a:latin typeface="Open Sans Bold"/>
              </a:rPr>
              <a:t>3</a:t>
            </a:r>
          </a:p>
        </p:txBody>
      </p:sp>
      <p:sp>
        <p:nvSpPr>
          <p:cNvPr id="15" name="TextBox 15"/>
          <p:cNvSpPr txBox="1"/>
          <p:nvPr/>
        </p:nvSpPr>
        <p:spPr>
          <a:xfrm>
            <a:off x="13545171" y="6118841"/>
            <a:ext cx="3714129" cy="1127125"/>
          </a:xfrm>
          <a:prstGeom prst="rect">
            <a:avLst/>
          </a:prstGeom>
        </p:spPr>
        <p:txBody>
          <a:bodyPr lIns="0" tIns="0" rIns="0" bIns="0" rtlCol="0" anchor="t">
            <a:spAutoFit/>
          </a:bodyPr>
          <a:lstStyle/>
          <a:p>
            <a:pPr marL="0" lvl="0" indent="0" algn="ctr">
              <a:lnSpc>
                <a:spcPts val="4400"/>
              </a:lnSpc>
              <a:spcBef>
                <a:spcPct val="0"/>
              </a:spcBef>
            </a:pPr>
            <a:r>
              <a:rPr lang="en-US" sz="4000" spc="-80">
                <a:solidFill>
                  <a:srgbClr val="FDFFED"/>
                </a:solidFill>
                <a:latin typeface="Open Sans Bold"/>
              </a:rPr>
              <a:t>Risks and solutions</a:t>
            </a:r>
          </a:p>
        </p:txBody>
      </p:sp>
      <p:grpSp>
        <p:nvGrpSpPr>
          <p:cNvPr id="16" name="Group 16"/>
          <p:cNvGrpSpPr/>
          <p:nvPr/>
        </p:nvGrpSpPr>
        <p:grpSpPr>
          <a:xfrm>
            <a:off x="14782604" y="4223363"/>
            <a:ext cx="1239263" cy="123926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FED"/>
            </a:solidFill>
          </p:spPr>
        </p:sp>
      </p:grpSp>
      <p:sp>
        <p:nvSpPr>
          <p:cNvPr id="18" name="TextBox 18"/>
          <p:cNvSpPr txBox="1"/>
          <p:nvPr/>
        </p:nvSpPr>
        <p:spPr>
          <a:xfrm>
            <a:off x="14782604" y="4131350"/>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spc="-159">
                <a:solidFill>
                  <a:srgbClr val="7CB69D"/>
                </a:solidFill>
                <a:latin typeface="Open Sans Bold"/>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sp>
        <p:nvSpPr>
          <p:cNvPr id="2" name="TextBox 2"/>
          <p:cNvSpPr txBox="1"/>
          <p:nvPr/>
        </p:nvSpPr>
        <p:spPr>
          <a:xfrm>
            <a:off x="6459390" y="962025"/>
            <a:ext cx="5369221" cy="580871"/>
          </a:xfrm>
          <a:prstGeom prst="rect">
            <a:avLst/>
          </a:prstGeom>
        </p:spPr>
        <p:txBody>
          <a:bodyPr lIns="0" tIns="0" rIns="0" bIns="0" rtlCol="0" anchor="t">
            <a:spAutoFit/>
          </a:bodyPr>
          <a:lstStyle/>
          <a:p>
            <a:pPr algn="ctr">
              <a:lnSpc>
                <a:spcPts val="4733"/>
              </a:lnSpc>
              <a:spcBef>
                <a:spcPct val="0"/>
              </a:spcBef>
            </a:pPr>
            <a:r>
              <a:rPr lang="en-US" sz="3381">
                <a:solidFill>
                  <a:srgbClr val="077341"/>
                </a:solidFill>
                <a:latin typeface="Montserrat Bold"/>
              </a:rPr>
              <a:t>THE RIZE</a:t>
            </a:r>
          </a:p>
        </p:txBody>
      </p:sp>
      <p:grpSp>
        <p:nvGrpSpPr>
          <p:cNvPr id="3" name="Group 3"/>
          <p:cNvGrpSpPr/>
          <p:nvPr/>
        </p:nvGrpSpPr>
        <p:grpSpPr>
          <a:xfrm>
            <a:off x="1350355" y="4539419"/>
            <a:ext cx="15908945" cy="3417147"/>
            <a:chOff x="0" y="0"/>
            <a:chExt cx="5889813" cy="1265097"/>
          </a:xfrm>
        </p:grpSpPr>
        <p:sp>
          <p:nvSpPr>
            <p:cNvPr id="4" name="Freeform 4"/>
            <p:cNvSpPr/>
            <p:nvPr/>
          </p:nvSpPr>
          <p:spPr>
            <a:xfrm>
              <a:off x="0" y="0"/>
              <a:ext cx="5889813" cy="1265097"/>
            </a:xfrm>
            <a:custGeom>
              <a:avLst/>
              <a:gdLst/>
              <a:ahLst/>
              <a:cxnLst/>
              <a:rect l="l" t="t" r="r" b="b"/>
              <a:pathLst>
                <a:path w="5889813" h="1265097">
                  <a:moveTo>
                    <a:pt x="31145" y="0"/>
                  </a:moveTo>
                  <a:lnTo>
                    <a:pt x="5858668" y="0"/>
                  </a:lnTo>
                  <a:cubicBezTo>
                    <a:pt x="5866928" y="0"/>
                    <a:pt x="5874850" y="3281"/>
                    <a:pt x="5880691" y="9122"/>
                  </a:cubicBezTo>
                  <a:cubicBezTo>
                    <a:pt x="5886532" y="14963"/>
                    <a:pt x="5889813" y="22885"/>
                    <a:pt x="5889813" y="31145"/>
                  </a:cubicBezTo>
                  <a:lnTo>
                    <a:pt x="5889813" y="1233952"/>
                  </a:lnTo>
                  <a:cubicBezTo>
                    <a:pt x="5889813" y="1242212"/>
                    <a:pt x="5886532" y="1250134"/>
                    <a:pt x="5880691" y="1255975"/>
                  </a:cubicBezTo>
                  <a:cubicBezTo>
                    <a:pt x="5874850" y="1261816"/>
                    <a:pt x="5866928" y="1265097"/>
                    <a:pt x="5858668" y="1265097"/>
                  </a:cubicBezTo>
                  <a:lnTo>
                    <a:pt x="31145" y="1265097"/>
                  </a:lnTo>
                  <a:cubicBezTo>
                    <a:pt x="22885" y="1265097"/>
                    <a:pt x="14963" y="1261816"/>
                    <a:pt x="9122" y="1255975"/>
                  </a:cubicBezTo>
                  <a:cubicBezTo>
                    <a:pt x="3281" y="1250134"/>
                    <a:pt x="0" y="1242212"/>
                    <a:pt x="0" y="1233952"/>
                  </a:cubicBezTo>
                  <a:lnTo>
                    <a:pt x="0" y="31145"/>
                  </a:lnTo>
                  <a:cubicBezTo>
                    <a:pt x="0" y="22885"/>
                    <a:pt x="3281" y="14963"/>
                    <a:pt x="9122" y="9122"/>
                  </a:cubicBezTo>
                  <a:cubicBezTo>
                    <a:pt x="14963" y="3281"/>
                    <a:pt x="22885" y="0"/>
                    <a:pt x="31145" y="0"/>
                  </a:cubicBezTo>
                  <a:close/>
                </a:path>
              </a:pathLst>
            </a:custGeom>
            <a:solidFill>
              <a:srgbClr val="FDFFED"/>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520"/>
                </a:lnSpc>
                <a:spcBef>
                  <a:spcPct val="0"/>
                </a:spcBef>
              </a:pPr>
              <a:endParaRPr/>
            </a:p>
          </p:txBody>
        </p:sp>
      </p:grpSp>
      <p:sp>
        <p:nvSpPr>
          <p:cNvPr id="6" name="TextBox 6"/>
          <p:cNvSpPr txBox="1"/>
          <p:nvPr/>
        </p:nvSpPr>
        <p:spPr>
          <a:xfrm>
            <a:off x="2437468" y="5031382"/>
            <a:ext cx="13734718" cy="2337970"/>
          </a:xfrm>
          <a:prstGeom prst="rect">
            <a:avLst/>
          </a:prstGeom>
        </p:spPr>
        <p:txBody>
          <a:bodyPr lIns="0" tIns="0" rIns="0" bIns="0" rtlCol="0" anchor="t">
            <a:spAutoFit/>
          </a:bodyPr>
          <a:lstStyle/>
          <a:p>
            <a:pPr algn="ctr">
              <a:lnSpc>
                <a:spcPts val="4703"/>
              </a:lnSpc>
            </a:pPr>
            <a:r>
              <a:rPr lang="en-US" sz="3135">
                <a:solidFill>
                  <a:srgbClr val="14263C"/>
                </a:solidFill>
                <a:latin typeface="Montserrat Classic"/>
              </a:rPr>
              <a:t>The Vietnam Chamber of Commerce and Industry reports that each year, </a:t>
            </a:r>
            <a:r>
              <a:rPr lang="en-US" sz="3135">
                <a:solidFill>
                  <a:srgbClr val="14263C"/>
                </a:solidFill>
                <a:latin typeface="Montserrat Classic Bold"/>
              </a:rPr>
              <a:t>38%</a:t>
            </a:r>
            <a:r>
              <a:rPr lang="en-US" sz="3135">
                <a:solidFill>
                  <a:srgbClr val="14263C"/>
                </a:solidFill>
                <a:latin typeface="Montserrat Classic"/>
              </a:rPr>
              <a:t> of the nation's new graduates lack a clear professional orientation, and </a:t>
            </a:r>
            <a:r>
              <a:rPr lang="en-US" sz="3135">
                <a:solidFill>
                  <a:srgbClr val="14263C"/>
                </a:solidFill>
                <a:latin typeface="Montserrat Classic Bold"/>
              </a:rPr>
              <a:t>60%</a:t>
            </a:r>
            <a:r>
              <a:rPr lang="en-US" sz="3135">
                <a:solidFill>
                  <a:srgbClr val="14263C"/>
                </a:solidFill>
                <a:latin typeface="Montserrat Classic"/>
              </a:rPr>
              <a:t> work in a different area. However, the supply of skilled workers is insufficient to meet the needs of enterprises.</a:t>
            </a:r>
          </a:p>
        </p:txBody>
      </p:sp>
      <p:sp>
        <p:nvSpPr>
          <p:cNvPr id="7" name="TextBox 7"/>
          <p:cNvSpPr txBox="1"/>
          <p:nvPr/>
        </p:nvSpPr>
        <p:spPr>
          <a:xfrm>
            <a:off x="4080882" y="2359743"/>
            <a:ext cx="10447892" cy="1219953"/>
          </a:xfrm>
          <a:prstGeom prst="rect">
            <a:avLst/>
          </a:prstGeom>
        </p:spPr>
        <p:txBody>
          <a:bodyPr lIns="0" tIns="0" rIns="0" bIns="0" rtlCol="0" anchor="t">
            <a:spAutoFit/>
          </a:bodyPr>
          <a:lstStyle/>
          <a:p>
            <a:pPr algn="ctr">
              <a:lnSpc>
                <a:spcPts val="9933"/>
              </a:lnSpc>
              <a:spcBef>
                <a:spcPct val="0"/>
              </a:spcBef>
            </a:pPr>
            <a:r>
              <a:rPr lang="en-US" sz="7095">
                <a:solidFill>
                  <a:srgbClr val="077341"/>
                </a:solidFill>
                <a:latin typeface="Montserrat Classic Bold"/>
              </a:rPr>
              <a:t>  1# MARKET PROBLEM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543933" y="7726217"/>
            <a:ext cx="17197478" cy="2125044"/>
            <a:chOff x="0" y="0"/>
            <a:chExt cx="6366854" cy="786734"/>
          </a:xfrm>
        </p:grpSpPr>
        <p:sp>
          <p:nvSpPr>
            <p:cNvPr id="3" name="Freeform 3"/>
            <p:cNvSpPr/>
            <p:nvPr/>
          </p:nvSpPr>
          <p:spPr>
            <a:xfrm>
              <a:off x="0" y="0"/>
              <a:ext cx="6366854" cy="786734"/>
            </a:xfrm>
            <a:custGeom>
              <a:avLst/>
              <a:gdLst/>
              <a:ahLst/>
              <a:cxnLst/>
              <a:rect l="l" t="t" r="r" b="b"/>
              <a:pathLst>
                <a:path w="6366854" h="786734">
                  <a:moveTo>
                    <a:pt x="28811" y="0"/>
                  </a:moveTo>
                  <a:lnTo>
                    <a:pt x="6338043" y="0"/>
                  </a:lnTo>
                  <a:cubicBezTo>
                    <a:pt x="6353955" y="0"/>
                    <a:pt x="6366854" y="12899"/>
                    <a:pt x="6366854" y="28811"/>
                  </a:cubicBezTo>
                  <a:lnTo>
                    <a:pt x="6366854" y="757923"/>
                  </a:lnTo>
                  <a:cubicBezTo>
                    <a:pt x="6366854" y="765564"/>
                    <a:pt x="6363819" y="772892"/>
                    <a:pt x="6358415" y="778296"/>
                  </a:cubicBezTo>
                  <a:cubicBezTo>
                    <a:pt x="6353012" y="783699"/>
                    <a:pt x="6345684" y="786734"/>
                    <a:pt x="6338043" y="786734"/>
                  </a:cubicBezTo>
                  <a:lnTo>
                    <a:pt x="28811" y="786734"/>
                  </a:lnTo>
                  <a:cubicBezTo>
                    <a:pt x="12899" y="786734"/>
                    <a:pt x="0" y="773835"/>
                    <a:pt x="0" y="757923"/>
                  </a:cubicBezTo>
                  <a:lnTo>
                    <a:pt x="0" y="28811"/>
                  </a:lnTo>
                  <a:cubicBezTo>
                    <a:pt x="0" y="12899"/>
                    <a:pt x="12899" y="0"/>
                    <a:pt x="28811" y="0"/>
                  </a:cubicBezTo>
                  <a:close/>
                </a:path>
              </a:pathLst>
            </a:custGeom>
            <a:solidFill>
              <a:srgbClr val="FFF9F2"/>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70067" y="8048370"/>
            <a:ext cx="16380331" cy="1589659"/>
          </a:xfrm>
          <a:prstGeom prst="rect">
            <a:avLst/>
          </a:prstGeom>
        </p:spPr>
        <p:txBody>
          <a:bodyPr lIns="0" tIns="0" rIns="0" bIns="0" rtlCol="0" anchor="t">
            <a:spAutoFit/>
          </a:bodyPr>
          <a:lstStyle/>
          <a:p>
            <a:pPr algn="ctr">
              <a:lnSpc>
                <a:spcPts val="4256"/>
              </a:lnSpc>
              <a:spcBef>
                <a:spcPct val="0"/>
              </a:spcBef>
            </a:pPr>
            <a:r>
              <a:rPr lang="en-US" sz="3040">
                <a:solidFill>
                  <a:srgbClr val="577137"/>
                </a:solidFill>
                <a:latin typeface="Montserrat Classic"/>
              </a:rPr>
              <a:t>Currently, Vietnam is in</a:t>
            </a:r>
            <a:r>
              <a:rPr lang="en-US" sz="3040">
                <a:solidFill>
                  <a:srgbClr val="577137"/>
                </a:solidFill>
                <a:latin typeface="Montserrat Classic Bold"/>
              </a:rPr>
              <a:t> the golden population period</a:t>
            </a:r>
            <a:r>
              <a:rPr lang="en-US" sz="3040">
                <a:solidFill>
                  <a:srgbClr val="577137"/>
                </a:solidFill>
                <a:latin typeface="Montserrat Classic"/>
              </a:rPr>
              <a:t> with </a:t>
            </a:r>
            <a:r>
              <a:rPr lang="en-US" sz="3040">
                <a:solidFill>
                  <a:srgbClr val="577137"/>
                </a:solidFill>
                <a:latin typeface="Montserrat Classic Bold"/>
              </a:rPr>
              <a:t>69%</a:t>
            </a:r>
            <a:r>
              <a:rPr lang="en-US" sz="3040">
                <a:solidFill>
                  <a:srgbClr val="577137"/>
                </a:solidFill>
                <a:latin typeface="Montserrat Classic"/>
              </a:rPr>
              <a:t> of the population in working age, this period will last at least the next 20 years and this is an opportunity for business.</a:t>
            </a:r>
          </a:p>
        </p:txBody>
      </p:sp>
      <p:grpSp>
        <p:nvGrpSpPr>
          <p:cNvPr id="6" name="Group 6"/>
          <p:cNvGrpSpPr/>
          <p:nvPr/>
        </p:nvGrpSpPr>
        <p:grpSpPr>
          <a:xfrm>
            <a:off x="3454321" y="389397"/>
            <a:ext cx="11182126" cy="5825112"/>
            <a:chOff x="0" y="0"/>
            <a:chExt cx="4555116" cy="2372899"/>
          </a:xfrm>
        </p:grpSpPr>
        <p:sp>
          <p:nvSpPr>
            <p:cNvPr id="7" name="Freeform 7"/>
            <p:cNvSpPr/>
            <p:nvPr/>
          </p:nvSpPr>
          <p:spPr>
            <a:xfrm>
              <a:off x="0" y="0"/>
              <a:ext cx="4555116" cy="2372899"/>
            </a:xfrm>
            <a:custGeom>
              <a:avLst/>
              <a:gdLst/>
              <a:ahLst/>
              <a:cxnLst/>
              <a:rect l="l" t="t" r="r" b="b"/>
              <a:pathLst>
                <a:path w="4555116" h="2372899">
                  <a:moveTo>
                    <a:pt x="31848" y="0"/>
                  </a:moveTo>
                  <a:lnTo>
                    <a:pt x="4523268" y="0"/>
                  </a:lnTo>
                  <a:cubicBezTo>
                    <a:pt x="4540857" y="0"/>
                    <a:pt x="4555116" y="14259"/>
                    <a:pt x="4555116" y="31848"/>
                  </a:cubicBezTo>
                  <a:lnTo>
                    <a:pt x="4555116" y="2341051"/>
                  </a:lnTo>
                  <a:cubicBezTo>
                    <a:pt x="4555116" y="2349498"/>
                    <a:pt x="4551761" y="2357599"/>
                    <a:pt x="4545788" y="2363571"/>
                  </a:cubicBezTo>
                  <a:cubicBezTo>
                    <a:pt x="4539816" y="2369544"/>
                    <a:pt x="4531715" y="2372899"/>
                    <a:pt x="4523268" y="2372899"/>
                  </a:cubicBezTo>
                  <a:lnTo>
                    <a:pt x="31848" y="2372899"/>
                  </a:lnTo>
                  <a:cubicBezTo>
                    <a:pt x="23401" y="2372899"/>
                    <a:pt x="15301" y="2369544"/>
                    <a:pt x="9328" y="2363571"/>
                  </a:cubicBezTo>
                  <a:cubicBezTo>
                    <a:pt x="3355" y="2357599"/>
                    <a:pt x="0" y="2349498"/>
                    <a:pt x="0" y="2341051"/>
                  </a:cubicBezTo>
                  <a:lnTo>
                    <a:pt x="0" y="31848"/>
                  </a:lnTo>
                  <a:cubicBezTo>
                    <a:pt x="0" y="23401"/>
                    <a:pt x="3355" y="15301"/>
                    <a:pt x="9328" y="9328"/>
                  </a:cubicBezTo>
                  <a:cubicBezTo>
                    <a:pt x="15301" y="3355"/>
                    <a:pt x="23401" y="0"/>
                    <a:pt x="31848" y="0"/>
                  </a:cubicBezTo>
                  <a:close/>
                </a:path>
              </a:pathLst>
            </a:custGeom>
            <a:solidFill>
              <a:srgbClr val="FFFFFF"/>
            </a:solidFill>
            <a:ln w="104775">
              <a:solidFill>
                <a:srgbClr val="172119"/>
              </a:solidFill>
            </a:ln>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1680"/>
                </a:lnSpc>
              </a:pPr>
              <a:endParaRPr/>
            </a:p>
          </p:txBody>
        </p:sp>
      </p:grpSp>
      <p:pic>
        <p:nvPicPr>
          <p:cNvPr id="9" name="Picture 9"/>
          <p:cNvPicPr>
            <a:picLocks noChangeAspect="1"/>
          </p:cNvPicPr>
          <p:nvPr/>
        </p:nvPicPr>
        <p:blipFill>
          <a:blip r:embed="rId2"/>
          <a:srcRect t="2799" r="3768" b="4854"/>
          <a:stretch>
            <a:fillRect/>
          </a:stretch>
        </p:blipFill>
        <p:spPr>
          <a:xfrm>
            <a:off x="5034464" y="640938"/>
            <a:ext cx="8219072" cy="5573571"/>
          </a:xfrm>
          <a:prstGeom prst="rect">
            <a:avLst/>
          </a:prstGeom>
        </p:spPr>
      </p:pic>
      <p:sp>
        <p:nvSpPr>
          <p:cNvPr id="10" name="TextBox 10"/>
          <p:cNvSpPr txBox="1"/>
          <p:nvPr/>
        </p:nvSpPr>
        <p:spPr>
          <a:xfrm>
            <a:off x="16495527" y="7513048"/>
            <a:ext cx="12991517" cy="388238"/>
          </a:xfrm>
          <a:prstGeom prst="rect">
            <a:avLst/>
          </a:prstGeom>
        </p:spPr>
        <p:txBody>
          <a:bodyPr lIns="0" tIns="0" rIns="0" bIns="0" rtlCol="0" anchor="t">
            <a:spAutoFit/>
          </a:bodyPr>
          <a:lstStyle/>
          <a:p>
            <a:pPr algn="ctr">
              <a:lnSpc>
                <a:spcPts val="3276"/>
              </a:lnSpc>
              <a:spcBef>
                <a:spcPct val="0"/>
              </a:spcBef>
            </a:pPr>
            <a:r>
              <a:rPr lang="en-US" sz="2340">
                <a:solidFill>
                  <a:srgbClr val="FFFFFF"/>
                </a:solidFill>
                <a:latin typeface="Open Sans"/>
              </a:rPr>
              <a:t>mmm</a:t>
            </a:r>
          </a:p>
        </p:txBody>
      </p:sp>
      <p:grpSp>
        <p:nvGrpSpPr>
          <p:cNvPr id="11" name="Group 11"/>
          <p:cNvGrpSpPr/>
          <p:nvPr/>
        </p:nvGrpSpPr>
        <p:grpSpPr>
          <a:xfrm>
            <a:off x="2326399" y="6501391"/>
            <a:ext cx="14015448" cy="512589"/>
            <a:chOff x="0" y="0"/>
            <a:chExt cx="3691311" cy="135003"/>
          </a:xfrm>
        </p:grpSpPr>
        <p:sp>
          <p:nvSpPr>
            <p:cNvPr id="12" name="Freeform 12"/>
            <p:cNvSpPr/>
            <p:nvPr/>
          </p:nvSpPr>
          <p:spPr>
            <a:xfrm>
              <a:off x="0" y="0"/>
              <a:ext cx="3691312" cy="135003"/>
            </a:xfrm>
            <a:custGeom>
              <a:avLst/>
              <a:gdLst/>
              <a:ahLst/>
              <a:cxnLst/>
              <a:rect l="l" t="t" r="r" b="b"/>
              <a:pathLst>
                <a:path w="3691312" h="135003">
                  <a:moveTo>
                    <a:pt x="35353" y="0"/>
                  </a:moveTo>
                  <a:lnTo>
                    <a:pt x="3655959" y="0"/>
                  </a:lnTo>
                  <a:cubicBezTo>
                    <a:pt x="3675484" y="0"/>
                    <a:pt x="3691312" y="15828"/>
                    <a:pt x="3691312" y="35353"/>
                  </a:cubicBezTo>
                  <a:lnTo>
                    <a:pt x="3691312" y="99650"/>
                  </a:lnTo>
                  <a:cubicBezTo>
                    <a:pt x="3691312" y="119175"/>
                    <a:pt x="3675484" y="135003"/>
                    <a:pt x="3655959" y="135003"/>
                  </a:cubicBezTo>
                  <a:lnTo>
                    <a:pt x="35353" y="135003"/>
                  </a:lnTo>
                  <a:cubicBezTo>
                    <a:pt x="15828" y="135003"/>
                    <a:pt x="0" y="119175"/>
                    <a:pt x="0" y="99650"/>
                  </a:cubicBezTo>
                  <a:lnTo>
                    <a:pt x="0" y="35353"/>
                  </a:lnTo>
                  <a:cubicBezTo>
                    <a:pt x="0" y="15828"/>
                    <a:pt x="15828" y="0"/>
                    <a:pt x="35353" y="0"/>
                  </a:cubicBezTo>
                  <a:close/>
                </a:path>
              </a:pathLst>
            </a:custGeom>
            <a:solidFill>
              <a:srgbClr val="FFFDEC"/>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410480" y="6544516"/>
            <a:ext cx="13847285" cy="388238"/>
          </a:xfrm>
          <a:prstGeom prst="rect">
            <a:avLst/>
          </a:prstGeom>
        </p:spPr>
        <p:txBody>
          <a:bodyPr lIns="0" tIns="0" rIns="0" bIns="0" rtlCol="0" anchor="t">
            <a:spAutoFit/>
          </a:bodyPr>
          <a:lstStyle/>
          <a:p>
            <a:pPr algn="ctr">
              <a:lnSpc>
                <a:spcPts val="3276"/>
              </a:lnSpc>
              <a:spcBef>
                <a:spcPct val="0"/>
              </a:spcBef>
            </a:pPr>
            <a:r>
              <a:rPr lang="en-US" sz="2340">
                <a:solidFill>
                  <a:srgbClr val="077341"/>
                </a:solidFill>
                <a:latin typeface="Open Sans"/>
              </a:rPr>
              <a:t>An average growth rate of more than 7%/year in golden population period of the four Asian "tigers"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1535934" y="2172205"/>
            <a:ext cx="15057428" cy="7208109"/>
            <a:chOff x="0" y="0"/>
            <a:chExt cx="5576825" cy="2669670"/>
          </a:xfrm>
        </p:grpSpPr>
        <p:sp>
          <p:nvSpPr>
            <p:cNvPr id="3" name="Freeform 3"/>
            <p:cNvSpPr/>
            <p:nvPr/>
          </p:nvSpPr>
          <p:spPr>
            <a:xfrm>
              <a:off x="0" y="0"/>
              <a:ext cx="5576825" cy="2669670"/>
            </a:xfrm>
            <a:custGeom>
              <a:avLst/>
              <a:gdLst/>
              <a:ahLst/>
              <a:cxnLst/>
              <a:rect l="l" t="t" r="r" b="b"/>
              <a:pathLst>
                <a:path w="5576825" h="2669670">
                  <a:moveTo>
                    <a:pt x="23651" y="0"/>
                  </a:moveTo>
                  <a:lnTo>
                    <a:pt x="5553174" y="0"/>
                  </a:lnTo>
                  <a:cubicBezTo>
                    <a:pt x="5566237" y="0"/>
                    <a:pt x="5576825" y="10589"/>
                    <a:pt x="5576825" y="23651"/>
                  </a:cubicBezTo>
                  <a:lnTo>
                    <a:pt x="5576825" y="2646019"/>
                  </a:lnTo>
                  <a:cubicBezTo>
                    <a:pt x="5576825" y="2659081"/>
                    <a:pt x="5566237" y="2669670"/>
                    <a:pt x="5553174" y="2669670"/>
                  </a:cubicBezTo>
                  <a:lnTo>
                    <a:pt x="23651" y="2669670"/>
                  </a:lnTo>
                  <a:cubicBezTo>
                    <a:pt x="10589" y="2669670"/>
                    <a:pt x="0" y="2659081"/>
                    <a:pt x="0" y="2646019"/>
                  </a:cubicBezTo>
                  <a:lnTo>
                    <a:pt x="0" y="23651"/>
                  </a:lnTo>
                  <a:cubicBezTo>
                    <a:pt x="0" y="10589"/>
                    <a:pt x="10589" y="0"/>
                    <a:pt x="23651" y="0"/>
                  </a:cubicBezTo>
                  <a:close/>
                </a:path>
              </a:pathLst>
            </a:custGeom>
            <a:solidFill>
              <a:srgbClr val="FFFFFF"/>
            </a:solidFill>
            <a:ln w="104775">
              <a:solidFill>
                <a:srgbClr val="172119"/>
              </a:solidFill>
            </a:ln>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1680"/>
                </a:lnSpc>
              </a:pPr>
              <a:endParaRPr/>
            </a:p>
          </p:txBody>
        </p:sp>
      </p:grpSp>
      <p:grpSp>
        <p:nvGrpSpPr>
          <p:cNvPr id="5" name="Group 5"/>
          <p:cNvGrpSpPr/>
          <p:nvPr/>
        </p:nvGrpSpPr>
        <p:grpSpPr>
          <a:xfrm>
            <a:off x="13038176" y="3026488"/>
            <a:ext cx="2387435" cy="2387435"/>
            <a:chOff x="0" y="0"/>
            <a:chExt cx="3183246" cy="3183246"/>
          </a:xfrm>
        </p:grpSpPr>
        <p:sp>
          <p:nvSpPr>
            <p:cNvPr id="6" name="TextBox 6"/>
            <p:cNvSpPr txBox="1"/>
            <p:nvPr/>
          </p:nvSpPr>
          <p:spPr>
            <a:xfrm>
              <a:off x="425883" y="1003759"/>
              <a:ext cx="2331479" cy="1051904"/>
            </a:xfrm>
            <a:prstGeom prst="rect">
              <a:avLst/>
            </a:prstGeom>
          </p:spPr>
          <p:txBody>
            <a:bodyPr lIns="0" tIns="0" rIns="0" bIns="0" rtlCol="0" anchor="t">
              <a:spAutoFit/>
            </a:bodyPr>
            <a:lstStyle/>
            <a:p>
              <a:pPr algn="ctr">
                <a:lnSpc>
                  <a:spcPts val="6411"/>
                </a:lnSpc>
              </a:pPr>
              <a:r>
                <a:rPr lang="en-US" sz="4579">
                  <a:solidFill>
                    <a:srgbClr val="545454"/>
                  </a:solidFill>
                  <a:latin typeface="Canva Sans"/>
                </a:rPr>
                <a:t>50,8%</a:t>
              </a:r>
            </a:p>
          </p:txBody>
        </p:sp>
        <p:grpSp>
          <p:nvGrpSpPr>
            <p:cNvPr id="7" name="Group 7"/>
            <p:cNvGrpSpPr>
              <a:grpSpLocks noChangeAspect="1"/>
            </p:cNvGrpSpPr>
            <p:nvPr/>
          </p:nvGrpSpPr>
          <p:grpSpPr>
            <a:xfrm>
              <a:off x="0" y="0"/>
              <a:ext cx="3183246" cy="3183246"/>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9" name="Freeform 9"/>
              <p:cNvSpPr/>
              <p:nvPr/>
            </p:nvSpPr>
            <p:spPr>
              <a:xfrm>
                <a:off x="1206190" y="0"/>
                <a:ext cx="1398088" cy="2561575"/>
              </a:xfrm>
              <a:custGeom>
                <a:avLst/>
                <a:gdLst/>
                <a:ahLst/>
                <a:cxnLst/>
                <a:rect l="l" t="t" r="r" b="b"/>
                <a:pathLst>
                  <a:path w="1398088" h="2561575">
                    <a:moveTo>
                      <a:pt x="63810" y="0"/>
                    </a:moveTo>
                    <a:cubicBezTo>
                      <a:pt x="525148" y="1"/>
                      <a:pt x="950203" y="250178"/>
                      <a:pt x="1174145" y="653517"/>
                    </a:cubicBezTo>
                    <a:cubicBezTo>
                      <a:pt x="1398088" y="1056856"/>
                      <a:pt x="1385693" y="1549915"/>
                      <a:pt x="1141768" y="1941493"/>
                    </a:cubicBezTo>
                    <a:cubicBezTo>
                      <a:pt x="897843" y="2333070"/>
                      <a:pt x="460755" y="2561575"/>
                      <a:pt x="0" y="2538396"/>
                    </a:cubicBezTo>
                    <a:lnTo>
                      <a:pt x="12762" y="2284717"/>
                    </a:lnTo>
                    <a:cubicBezTo>
                      <a:pt x="381366" y="2303260"/>
                      <a:pt x="731037" y="2120457"/>
                      <a:pt x="926178" y="1807194"/>
                    </a:cubicBezTo>
                    <a:cubicBezTo>
                      <a:pt x="1121318" y="1493932"/>
                      <a:pt x="1131234" y="1099485"/>
                      <a:pt x="952080" y="776813"/>
                    </a:cubicBezTo>
                    <a:cubicBezTo>
                      <a:pt x="772925" y="454142"/>
                      <a:pt x="432880" y="254000"/>
                      <a:pt x="63810" y="254000"/>
                    </a:cubicBezTo>
                    <a:close/>
                  </a:path>
                </a:pathLst>
              </a:custGeom>
              <a:solidFill>
                <a:srgbClr val="37A7E8"/>
              </a:solidFill>
            </p:spPr>
          </p:sp>
        </p:grpSp>
      </p:grpSp>
      <p:grpSp>
        <p:nvGrpSpPr>
          <p:cNvPr id="10" name="Group 10"/>
          <p:cNvGrpSpPr/>
          <p:nvPr/>
        </p:nvGrpSpPr>
        <p:grpSpPr>
          <a:xfrm>
            <a:off x="6454083" y="2780861"/>
            <a:ext cx="2370725" cy="2370725"/>
            <a:chOff x="0" y="0"/>
            <a:chExt cx="3160967" cy="3160967"/>
          </a:xfrm>
        </p:grpSpPr>
        <p:sp>
          <p:nvSpPr>
            <p:cNvPr id="11" name="TextBox 11"/>
            <p:cNvSpPr txBox="1"/>
            <p:nvPr/>
          </p:nvSpPr>
          <p:spPr>
            <a:xfrm>
              <a:off x="592024" y="861293"/>
              <a:ext cx="1976919" cy="1285981"/>
            </a:xfrm>
            <a:prstGeom prst="rect">
              <a:avLst/>
            </a:prstGeom>
          </p:spPr>
          <p:txBody>
            <a:bodyPr lIns="0" tIns="0" rIns="0" bIns="0" rtlCol="0" anchor="t">
              <a:spAutoFit/>
            </a:bodyPr>
            <a:lstStyle/>
            <a:p>
              <a:pPr algn="ctr">
                <a:lnSpc>
                  <a:spcPts val="7812"/>
                </a:lnSpc>
              </a:pPr>
              <a:r>
                <a:rPr lang="en-US" sz="5580">
                  <a:solidFill>
                    <a:srgbClr val="545454"/>
                  </a:solidFill>
                  <a:latin typeface="Canva Sans"/>
                </a:rPr>
                <a:t>64%</a:t>
              </a:r>
            </a:p>
          </p:txBody>
        </p:sp>
        <p:grpSp>
          <p:nvGrpSpPr>
            <p:cNvPr id="12" name="Group 12"/>
            <p:cNvGrpSpPr>
              <a:grpSpLocks noChangeAspect="1"/>
            </p:cNvGrpSpPr>
            <p:nvPr/>
          </p:nvGrpSpPr>
          <p:grpSpPr>
            <a:xfrm>
              <a:off x="0" y="0"/>
              <a:ext cx="3160967" cy="3160967"/>
              <a:chOff x="0" y="0"/>
              <a:chExt cx="2540000" cy="2540000"/>
            </a:xfrm>
          </p:grpSpPr>
          <p:sp>
            <p:nvSpPr>
              <p:cNvPr id="13" name="Freeform 1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14" name="Freeform 14"/>
              <p:cNvSpPr/>
              <p:nvPr/>
            </p:nvSpPr>
            <p:spPr>
              <a:xfrm>
                <a:off x="291448" y="0"/>
                <a:ext cx="2349651" cy="2669747"/>
              </a:xfrm>
              <a:custGeom>
                <a:avLst/>
                <a:gdLst/>
                <a:ahLst/>
                <a:cxnLst/>
                <a:rect l="l" t="t" r="r" b="b"/>
                <a:pathLst>
                  <a:path w="2349651" h="2669747">
                    <a:moveTo>
                      <a:pt x="978552" y="0"/>
                    </a:moveTo>
                    <a:cubicBezTo>
                      <a:pt x="1568233" y="0"/>
                      <a:pt x="2080343" y="405893"/>
                      <a:pt x="2214997" y="979994"/>
                    </a:cubicBezTo>
                    <a:cubicBezTo>
                      <a:pt x="2349651" y="1554095"/>
                      <a:pt x="2071423" y="2145361"/>
                      <a:pt x="1543239" y="2407554"/>
                    </a:cubicBezTo>
                    <a:cubicBezTo>
                      <a:pt x="1015054" y="2669747"/>
                      <a:pt x="375877" y="2533885"/>
                      <a:pt x="0" y="2079528"/>
                    </a:cubicBezTo>
                    <a:lnTo>
                      <a:pt x="195711" y="1917623"/>
                    </a:lnTo>
                    <a:cubicBezTo>
                      <a:pt x="496412" y="2281108"/>
                      <a:pt x="1007754" y="2389798"/>
                      <a:pt x="1430301" y="2180043"/>
                    </a:cubicBezTo>
                    <a:cubicBezTo>
                      <a:pt x="1852849" y="1970289"/>
                      <a:pt x="2075431" y="1497276"/>
                      <a:pt x="1967708" y="1037996"/>
                    </a:cubicBezTo>
                    <a:cubicBezTo>
                      <a:pt x="1859985" y="578715"/>
                      <a:pt x="1450297" y="254000"/>
                      <a:pt x="978552" y="254000"/>
                    </a:cubicBezTo>
                    <a:close/>
                  </a:path>
                </a:pathLst>
              </a:custGeom>
              <a:solidFill>
                <a:srgbClr val="FFCF70"/>
              </a:solidFill>
            </p:spPr>
          </p:sp>
        </p:grpSp>
      </p:grpSp>
      <p:grpSp>
        <p:nvGrpSpPr>
          <p:cNvPr id="15" name="Group 15"/>
          <p:cNvGrpSpPr/>
          <p:nvPr/>
        </p:nvGrpSpPr>
        <p:grpSpPr>
          <a:xfrm>
            <a:off x="13034892" y="6345887"/>
            <a:ext cx="2387435" cy="2387435"/>
            <a:chOff x="0" y="0"/>
            <a:chExt cx="3183246" cy="3183246"/>
          </a:xfrm>
        </p:grpSpPr>
        <p:sp>
          <p:nvSpPr>
            <p:cNvPr id="16" name="TextBox 16"/>
            <p:cNvSpPr txBox="1"/>
            <p:nvPr/>
          </p:nvSpPr>
          <p:spPr>
            <a:xfrm>
              <a:off x="431295" y="970665"/>
              <a:ext cx="2320656" cy="1108565"/>
            </a:xfrm>
            <a:prstGeom prst="rect">
              <a:avLst/>
            </a:prstGeom>
          </p:spPr>
          <p:txBody>
            <a:bodyPr lIns="0" tIns="0" rIns="0" bIns="0" rtlCol="0" anchor="t">
              <a:spAutoFit/>
            </a:bodyPr>
            <a:lstStyle/>
            <a:p>
              <a:pPr algn="ctr">
                <a:lnSpc>
                  <a:spcPts val="6748"/>
                </a:lnSpc>
              </a:pPr>
              <a:r>
                <a:rPr lang="en-US" sz="4820">
                  <a:solidFill>
                    <a:srgbClr val="545454"/>
                  </a:solidFill>
                  <a:latin typeface="Canva Sans"/>
                </a:rPr>
                <a:t>32,4%</a:t>
              </a:r>
            </a:p>
          </p:txBody>
        </p:sp>
        <p:grpSp>
          <p:nvGrpSpPr>
            <p:cNvPr id="17" name="Group 17"/>
            <p:cNvGrpSpPr>
              <a:grpSpLocks noChangeAspect="1"/>
            </p:cNvGrpSpPr>
            <p:nvPr/>
          </p:nvGrpSpPr>
          <p:grpSpPr>
            <a:xfrm>
              <a:off x="0" y="0"/>
              <a:ext cx="3183246" cy="3183246"/>
              <a:chOff x="0" y="0"/>
              <a:chExt cx="2540000" cy="2540000"/>
            </a:xfrm>
          </p:grpSpPr>
          <p:sp>
            <p:nvSpPr>
              <p:cNvPr id="18" name="Freeform 1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19" name="Freeform 19"/>
              <p:cNvSpPr/>
              <p:nvPr/>
            </p:nvSpPr>
            <p:spPr>
              <a:xfrm>
                <a:off x="1270000" y="0"/>
                <a:ext cx="1332669" cy="1839447"/>
              </a:xfrm>
              <a:custGeom>
                <a:avLst/>
                <a:gdLst/>
                <a:ahLst/>
                <a:cxnLst/>
                <a:rect l="l" t="t" r="r" b="b"/>
                <a:pathLst>
                  <a:path w="1332669" h="1839447">
                    <a:moveTo>
                      <a:pt x="0" y="0"/>
                    </a:moveTo>
                    <a:cubicBezTo>
                      <a:pt x="440449" y="0"/>
                      <a:pt x="849450" y="228208"/>
                      <a:pt x="1080763" y="603028"/>
                    </a:cubicBezTo>
                    <a:cubicBezTo>
                      <a:pt x="1312076" y="977848"/>
                      <a:pt x="1332669" y="1445755"/>
                      <a:pt x="1135179" y="1839447"/>
                    </a:cubicBezTo>
                    <a:lnTo>
                      <a:pt x="908143" y="1725557"/>
                    </a:lnTo>
                    <a:cubicBezTo>
                      <a:pt x="1066135" y="1410604"/>
                      <a:pt x="1049661" y="1036278"/>
                      <a:pt x="864610" y="736423"/>
                    </a:cubicBezTo>
                    <a:cubicBezTo>
                      <a:pt x="679560" y="436567"/>
                      <a:pt x="352359" y="254000"/>
                      <a:pt x="0" y="254000"/>
                    </a:cubicBezTo>
                    <a:close/>
                  </a:path>
                </a:pathLst>
              </a:custGeom>
              <a:solidFill>
                <a:srgbClr val="ED5C7A"/>
              </a:solidFill>
            </p:spPr>
          </p:sp>
        </p:grpSp>
      </p:grpSp>
      <p:grpSp>
        <p:nvGrpSpPr>
          <p:cNvPr id="20" name="Group 20"/>
          <p:cNvGrpSpPr/>
          <p:nvPr/>
        </p:nvGrpSpPr>
        <p:grpSpPr>
          <a:xfrm>
            <a:off x="6454083" y="6354242"/>
            <a:ext cx="2370725" cy="2370725"/>
            <a:chOff x="0" y="0"/>
            <a:chExt cx="3160967" cy="3160967"/>
          </a:xfrm>
        </p:grpSpPr>
        <p:sp>
          <p:nvSpPr>
            <p:cNvPr id="21" name="TextBox 21"/>
            <p:cNvSpPr txBox="1"/>
            <p:nvPr/>
          </p:nvSpPr>
          <p:spPr>
            <a:xfrm>
              <a:off x="519053" y="1010164"/>
              <a:ext cx="2122860" cy="1016815"/>
            </a:xfrm>
            <a:prstGeom prst="rect">
              <a:avLst/>
            </a:prstGeom>
          </p:spPr>
          <p:txBody>
            <a:bodyPr lIns="0" tIns="0" rIns="0" bIns="0" rtlCol="0" anchor="t">
              <a:spAutoFit/>
            </a:bodyPr>
            <a:lstStyle/>
            <a:p>
              <a:pPr algn="ctr">
                <a:lnSpc>
                  <a:spcPts val="6187"/>
                </a:lnSpc>
              </a:pPr>
              <a:r>
                <a:rPr lang="en-US" sz="4419">
                  <a:solidFill>
                    <a:srgbClr val="545454"/>
                  </a:solidFill>
                  <a:latin typeface="Canva Sans"/>
                </a:rPr>
                <a:t>75,6%</a:t>
              </a:r>
            </a:p>
          </p:txBody>
        </p:sp>
        <p:grpSp>
          <p:nvGrpSpPr>
            <p:cNvPr id="22" name="Group 22"/>
            <p:cNvGrpSpPr>
              <a:grpSpLocks noChangeAspect="1"/>
            </p:cNvGrpSpPr>
            <p:nvPr/>
          </p:nvGrpSpPr>
          <p:grpSpPr>
            <a:xfrm>
              <a:off x="0" y="0"/>
              <a:ext cx="3160967" cy="3160967"/>
              <a:chOff x="0" y="0"/>
              <a:chExt cx="2540000" cy="2540000"/>
            </a:xfrm>
          </p:grpSpPr>
          <p:sp>
            <p:nvSpPr>
              <p:cNvPr id="23" name="Freeform 2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D9D9D9"/>
              </a:solidFill>
            </p:spPr>
          </p:sp>
          <p:sp>
            <p:nvSpPr>
              <p:cNvPr id="24" name="Freeform 24"/>
              <p:cNvSpPr/>
              <p:nvPr/>
            </p:nvSpPr>
            <p:spPr>
              <a:xfrm>
                <a:off x="-18622" y="0"/>
                <a:ext cx="2660199" cy="2640810"/>
              </a:xfrm>
              <a:custGeom>
                <a:avLst/>
                <a:gdLst/>
                <a:ahLst/>
                <a:cxnLst/>
                <a:rect l="l" t="t" r="r" b="b"/>
                <a:pathLst>
                  <a:path w="2660199" h="2640810">
                    <a:moveTo>
                      <a:pt x="1288622" y="0"/>
                    </a:moveTo>
                    <a:cubicBezTo>
                      <a:pt x="1806649" y="0"/>
                      <a:pt x="2272756" y="314630"/>
                      <a:pt x="2466477" y="795072"/>
                    </a:cubicBezTo>
                    <a:cubicBezTo>
                      <a:pt x="2660198" y="1275514"/>
                      <a:pt x="2542701" y="1825461"/>
                      <a:pt x="2169562" y="2184792"/>
                    </a:cubicBezTo>
                    <a:cubicBezTo>
                      <a:pt x="1796422" y="2544124"/>
                      <a:pt x="1242437" y="2640810"/>
                      <a:pt x="769638" y="2429118"/>
                    </a:cubicBezTo>
                    <a:cubicBezTo>
                      <a:pt x="296839" y="2217427"/>
                      <a:pt x="0" y="1739792"/>
                      <a:pt x="19524" y="1222133"/>
                    </a:cubicBezTo>
                    <a:lnTo>
                      <a:pt x="273344" y="1231707"/>
                    </a:lnTo>
                    <a:cubicBezTo>
                      <a:pt x="257724" y="1645834"/>
                      <a:pt x="495195" y="2027942"/>
                      <a:pt x="873435" y="2197295"/>
                    </a:cubicBezTo>
                    <a:cubicBezTo>
                      <a:pt x="1251674" y="2366648"/>
                      <a:pt x="1694862" y="2289299"/>
                      <a:pt x="1993374" y="2001834"/>
                    </a:cubicBezTo>
                    <a:cubicBezTo>
                      <a:pt x="2291885" y="1714369"/>
                      <a:pt x="2385883" y="1274411"/>
                      <a:pt x="2230906" y="890057"/>
                    </a:cubicBezTo>
                    <a:cubicBezTo>
                      <a:pt x="2075929" y="505704"/>
                      <a:pt x="1703044" y="254000"/>
                      <a:pt x="1288622" y="254000"/>
                    </a:cubicBezTo>
                    <a:close/>
                  </a:path>
                </a:pathLst>
              </a:custGeom>
              <a:solidFill>
                <a:srgbClr val="6DE1AA"/>
              </a:solidFill>
            </p:spPr>
          </p:sp>
        </p:grpSp>
      </p:grpSp>
      <p:sp>
        <p:nvSpPr>
          <p:cNvPr id="25" name="TextBox 25"/>
          <p:cNvSpPr txBox="1"/>
          <p:nvPr/>
        </p:nvSpPr>
        <p:spPr>
          <a:xfrm>
            <a:off x="2155074" y="2931238"/>
            <a:ext cx="3969609" cy="1878929"/>
          </a:xfrm>
          <a:prstGeom prst="rect">
            <a:avLst/>
          </a:prstGeom>
        </p:spPr>
        <p:txBody>
          <a:bodyPr lIns="0" tIns="0" rIns="0" bIns="0" rtlCol="0" anchor="t">
            <a:spAutoFit/>
          </a:bodyPr>
          <a:lstStyle/>
          <a:p>
            <a:pPr marL="0" lvl="0" indent="0" algn="r">
              <a:lnSpc>
                <a:spcPts val="3821"/>
              </a:lnSpc>
            </a:pPr>
            <a:r>
              <a:rPr lang="en-US" sz="2388">
                <a:solidFill>
                  <a:srgbClr val="14263C"/>
                </a:solidFill>
                <a:latin typeface="Montserrat Classic Bold"/>
              </a:rPr>
              <a:t>First-year students do not fully understand the purpose and meaning of the major</a:t>
            </a:r>
          </a:p>
        </p:txBody>
      </p:sp>
      <p:sp>
        <p:nvSpPr>
          <p:cNvPr id="26" name="TextBox 26"/>
          <p:cNvSpPr txBox="1"/>
          <p:nvPr/>
        </p:nvSpPr>
        <p:spPr>
          <a:xfrm>
            <a:off x="1979252" y="6799147"/>
            <a:ext cx="4145431" cy="1402697"/>
          </a:xfrm>
          <a:prstGeom prst="rect">
            <a:avLst/>
          </a:prstGeom>
        </p:spPr>
        <p:txBody>
          <a:bodyPr lIns="0" tIns="0" rIns="0" bIns="0" rtlCol="0" anchor="t">
            <a:spAutoFit/>
          </a:bodyPr>
          <a:lstStyle/>
          <a:p>
            <a:pPr marL="0" lvl="0" indent="0" algn="r">
              <a:lnSpc>
                <a:spcPts val="3820"/>
              </a:lnSpc>
            </a:pPr>
            <a:r>
              <a:rPr lang="en-US" sz="2387">
                <a:solidFill>
                  <a:srgbClr val="14263C"/>
                </a:solidFill>
                <a:latin typeface="Montserrat Classic Bold"/>
              </a:rPr>
              <a:t>Less satisfied with the chosen profession, then they find it inappropriate</a:t>
            </a:r>
          </a:p>
        </p:txBody>
      </p:sp>
      <p:sp>
        <p:nvSpPr>
          <p:cNvPr id="27" name="TextBox 27"/>
          <p:cNvSpPr txBox="1"/>
          <p:nvPr/>
        </p:nvSpPr>
        <p:spPr>
          <a:xfrm>
            <a:off x="9583541" y="2931238"/>
            <a:ext cx="3121260" cy="2355197"/>
          </a:xfrm>
          <a:prstGeom prst="rect">
            <a:avLst/>
          </a:prstGeom>
        </p:spPr>
        <p:txBody>
          <a:bodyPr lIns="0" tIns="0" rIns="0" bIns="0" rtlCol="0" anchor="t">
            <a:spAutoFit/>
          </a:bodyPr>
          <a:lstStyle/>
          <a:p>
            <a:pPr marL="0" lvl="0" indent="0" algn="r">
              <a:lnSpc>
                <a:spcPts val="3820"/>
              </a:lnSpc>
            </a:pPr>
            <a:r>
              <a:rPr lang="en-US" sz="2387">
                <a:solidFill>
                  <a:srgbClr val="14263C"/>
                </a:solidFill>
                <a:latin typeface="Montserrat Classic Bold"/>
              </a:rPr>
              <a:t>Students do not know what to do after graduation and where will recruit them</a:t>
            </a:r>
          </a:p>
        </p:txBody>
      </p:sp>
      <p:sp>
        <p:nvSpPr>
          <p:cNvPr id="28" name="TextBox 28"/>
          <p:cNvSpPr txBox="1"/>
          <p:nvPr/>
        </p:nvSpPr>
        <p:spPr>
          <a:xfrm>
            <a:off x="10083718" y="6799147"/>
            <a:ext cx="2621084" cy="1402697"/>
          </a:xfrm>
          <a:prstGeom prst="rect">
            <a:avLst/>
          </a:prstGeom>
        </p:spPr>
        <p:txBody>
          <a:bodyPr lIns="0" tIns="0" rIns="0" bIns="0" rtlCol="0" anchor="t">
            <a:spAutoFit/>
          </a:bodyPr>
          <a:lstStyle/>
          <a:p>
            <a:pPr marL="0" lvl="0" indent="0" algn="r">
              <a:lnSpc>
                <a:spcPts val="3820"/>
              </a:lnSpc>
            </a:pPr>
            <a:r>
              <a:rPr lang="en-US" sz="2387">
                <a:solidFill>
                  <a:srgbClr val="14263C"/>
                </a:solidFill>
                <a:latin typeface="Montserrat Classic Bold"/>
              </a:rPr>
              <a:t>Students want to take the exam again next year...</a:t>
            </a:r>
          </a:p>
        </p:txBody>
      </p:sp>
      <p:sp>
        <p:nvSpPr>
          <p:cNvPr id="29" name="TextBox 29"/>
          <p:cNvSpPr txBox="1"/>
          <p:nvPr/>
        </p:nvSpPr>
        <p:spPr>
          <a:xfrm>
            <a:off x="4139878" y="609347"/>
            <a:ext cx="10252951" cy="991105"/>
          </a:xfrm>
          <a:prstGeom prst="rect">
            <a:avLst/>
          </a:prstGeom>
        </p:spPr>
        <p:txBody>
          <a:bodyPr lIns="0" tIns="0" rIns="0" bIns="0" rtlCol="0" anchor="t">
            <a:spAutoFit/>
          </a:bodyPr>
          <a:lstStyle/>
          <a:p>
            <a:pPr marL="0" lvl="0" indent="0" algn="ctr">
              <a:lnSpc>
                <a:spcPts val="6837"/>
              </a:lnSpc>
            </a:pPr>
            <a:r>
              <a:rPr lang="en-US" sz="7513">
                <a:solidFill>
                  <a:srgbClr val="14263C"/>
                </a:solidFill>
                <a:latin typeface="Canva Sans"/>
              </a:rPr>
              <a:t>Reported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grpSp>
        <p:nvGrpSpPr>
          <p:cNvPr id="2" name="Group 2"/>
          <p:cNvGrpSpPr/>
          <p:nvPr/>
        </p:nvGrpSpPr>
        <p:grpSpPr>
          <a:xfrm>
            <a:off x="10057256" y="2473354"/>
            <a:ext cx="7031023" cy="4396673"/>
            <a:chOff x="0" y="0"/>
            <a:chExt cx="2603027" cy="1627737"/>
          </a:xfrm>
        </p:grpSpPr>
        <p:sp>
          <p:nvSpPr>
            <p:cNvPr id="3" name="Freeform 3"/>
            <p:cNvSpPr/>
            <p:nvPr/>
          </p:nvSpPr>
          <p:spPr>
            <a:xfrm>
              <a:off x="0" y="0"/>
              <a:ext cx="2603027" cy="1627737"/>
            </a:xfrm>
            <a:custGeom>
              <a:avLst/>
              <a:gdLst/>
              <a:ahLst/>
              <a:cxnLst/>
              <a:rect l="l" t="t" r="r" b="b"/>
              <a:pathLst>
                <a:path w="2603027" h="1627737">
                  <a:moveTo>
                    <a:pt x="70471" y="0"/>
                  </a:moveTo>
                  <a:lnTo>
                    <a:pt x="2532556" y="0"/>
                  </a:lnTo>
                  <a:cubicBezTo>
                    <a:pt x="2551246" y="0"/>
                    <a:pt x="2569170" y="7425"/>
                    <a:pt x="2582386" y="20640"/>
                  </a:cubicBezTo>
                  <a:cubicBezTo>
                    <a:pt x="2595602" y="33856"/>
                    <a:pt x="2603027" y="51781"/>
                    <a:pt x="2603027" y="70471"/>
                  </a:cubicBezTo>
                  <a:lnTo>
                    <a:pt x="2603027" y="1557266"/>
                  </a:lnTo>
                  <a:cubicBezTo>
                    <a:pt x="2603027" y="1575956"/>
                    <a:pt x="2595602" y="1593881"/>
                    <a:pt x="2582386" y="1607097"/>
                  </a:cubicBezTo>
                  <a:cubicBezTo>
                    <a:pt x="2569170" y="1620312"/>
                    <a:pt x="2551246" y="1627737"/>
                    <a:pt x="2532556" y="1627737"/>
                  </a:cubicBezTo>
                  <a:lnTo>
                    <a:pt x="70471" y="1627737"/>
                  </a:lnTo>
                  <a:cubicBezTo>
                    <a:pt x="51781" y="1627737"/>
                    <a:pt x="33856" y="1620312"/>
                    <a:pt x="20640" y="1607097"/>
                  </a:cubicBezTo>
                  <a:cubicBezTo>
                    <a:pt x="7425" y="1593881"/>
                    <a:pt x="0" y="1575956"/>
                    <a:pt x="0" y="1557266"/>
                  </a:cubicBezTo>
                  <a:lnTo>
                    <a:pt x="0" y="70471"/>
                  </a:lnTo>
                  <a:cubicBezTo>
                    <a:pt x="0" y="51781"/>
                    <a:pt x="7425" y="33856"/>
                    <a:pt x="20640" y="20640"/>
                  </a:cubicBezTo>
                  <a:cubicBezTo>
                    <a:pt x="33856" y="7425"/>
                    <a:pt x="51781" y="0"/>
                    <a:pt x="70471" y="0"/>
                  </a:cubicBezTo>
                  <a:close/>
                </a:path>
              </a:pathLst>
            </a:custGeom>
            <a:solidFill>
              <a:srgbClr val="FFFDE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614202" y="2761094"/>
            <a:ext cx="5749722" cy="3773566"/>
          </a:xfrm>
          <a:prstGeom prst="rect">
            <a:avLst/>
          </a:prstGeom>
        </p:spPr>
        <p:txBody>
          <a:bodyPr lIns="0" tIns="0" rIns="0" bIns="0" rtlCol="0" anchor="t">
            <a:spAutoFit/>
          </a:bodyPr>
          <a:lstStyle/>
          <a:p>
            <a:pPr algn="ctr">
              <a:lnSpc>
                <a:spcPts val="3784"/>
              </a:lnSpc>
              <a:spcBef>
                <a:spcPct val="0"/>
              </a:spcBef>
            </a:pPr>
            <a:r>
              <a:rPr lang="en-US" sz="2703">
                <a:solidFill>
                  <a:srgbClr val="467010"/>
                </a:solidFill>
                <a:latin typeface="Montserrat Classic"/>
              </a:rPr>
              <a:t>Nearly </a:t>
            </a:r>
            <a:r>
              <a:rPr lang="en-US" sz="2703">
                <a:solidFill>
                  <a:srgbClr val="467010"/>
                </a:solidFill>
                <a:latin typeface="Montserrat Classic Bold"/>
              </a:rPr>
              <a:t>50%</a:t>
            </a:r>
            <a:r>
              <a:rPr lang="en-US" sz="2703">
                <a:solidFill>
                  <a:srgbClr val="467010"/>
                </a:solidFill>
                <a:latin typeface="Montserrat Classic"/>
              </a:rPr>
              <a:t> of students when asked did not know how to choose the right major; More than </a:t>
            </a:r>
            <a:r>
              <a:rPr lang="en-US" sz="2703">
                <a:solidFill>
                  <a:srgbClr val="467010"/>
                </a:solidFill>
                <a:latin typeface="Montserrat Classic Bold"/>
              </a:rPr>
              <a:t>40%</a:t>
            </a:r>
            <a:r>
              <a:rPr lang="en-US" sz="2703">
                <a:solidFill>
                  <a:srgbClr val="467010"/>
                </a:solidFill>
                <a:latin typeface="Montserrat Classic"/>
              </a:rPr>
              <a:t> of students do not know what they like, what they are good at and </a:t>
            </a:r>
            <a:r>
              <a:rPr lang="en-US" sz="2703">
                <a:solidFill>
                  <a:srgbClr val="467010"/>
                </a:solidFill>
                <a:latin typeface="Montserrat Classic Bold"/>
              </a:rPr>
              <a:t>77%</a:t>
            </a:r>
            <a:r>
              <a:rPr lang="en-US" sz="2703">
                <a:solidFill>
                  <a:srgbClr val="467010"/>
                </a:solidFill>
                <a:latin typeface="Montserrat Classic"/>
              </a:rPr>
              <a:t> want advice on choosing a career that suits their ability.</a:t>
            </a:r>
          </a:p>
        </p:txBody>
      </p:sp>
      <p:grpSp>
        <p:nvGrpSpPr>
          <p:cNvPr id="6" name="Group 6"/>
          <p:cNvGrpSpPr/>
          <p:nvPr/>
        </p:nvGrpSpPr>
        <p:grpSpPr>
          <a:xfrm>
            <a:off x="1028700" y="1684471"/>
            <a:ext cx="7689871" cy="6406828"/>
            <a:chOff x="0" y="0"/>
            <a:chExt cx="2848101" cy="2372899"/>
          </a:xfrm>
        </p:grpSpPr>
        <p:sp>
          <p:nvSpPr>
            <p:cNvPr id="7" name="Freeform 7"/>
            <p:cNvSpPr/>
            <p:nvPr/>
          </p:nvSpPr>
          <p:spPr>
            <a:xfrm>
              <a:off x="0" y="0"/>
              <a:ext cx="2848101" cy="2372899"/>
            </a:xfrm>
            <a:custGeom>
              <a:avLst/>
              <a:gdLst/>
              <a:ahLst/>
              <a:cxnLst/>
              <a:rect l="l" t="t" r="r" b="b"/>
              <a:pathLst>
                <a:path w="2848101" h="2372899">
                  <a:moveTo>
                    <a:pt x="46311" y="0"/>
                  </a:moveTo>
                  <a:lnTo>
                    <a:pt x="2801789" y="0"/>
                  </a:lnTo>
                  <a:cubicBezTo>
                    <a:pt x="2814072" y="0"/>
                    <a:pt x="2825851" y="4879"/>
                    <a:pt x="2834536" y="13564"/>
                  </a:cubicBezTo>
                  <a:cubicBezTo>
                    <a:pt x="2843221" y="22249"/>
                    <a:pt x="2848101" y="34029"/>
                    <a:pt x="2848101" y="46311"/>
                  </a:cubicBezTo>
                  <a:lnTo>
                    <a:pt x="2848101" y="2326588"/>
                  </a:lnTo>
                  <a:cubicBezTo>
                    <a:pt x="2848101" y="2338871"/>
                    <a:pt x="2843221" y="2350650"/>
                    <a:pt x="2834536" y="2359335"/>
                  </a:cubicBezTo>
                  <a:cubicBezTo>
                    <a:pt x="2825851" y="2368020"/>
                    <a:pt x="2814072" y="2372899"/>
                    <a:pt x="2801789" y="2372899"/>
                  </a:cubicBezTo>
                  <a:lnTo>
                    <a:pt x="46311" y="2372899"/>
                  </a:lnTo>
                  <a:cubicBezTo>
                    <a:pt x="34029" y="2372899"/>
                    <a:pt x="22249" y="2368020"/>
                    <a:pt x="13564" y="2359335"/>
                  </a:cubicBezTo>
                  <a:cubicBezTo>
                    <a:pt x="4879" y="2350650"/>
                    <a:pt x="0" y="2338871"/>
                    <a:pt x="0" y="2326588"/>
                  </a:cubicBezTo>
                  <a:lnTo>
                    <a:pt x="0" y="46311"/>
                  </a:lnTo>
                  <a:cubicBezTo>
                    <a:pt x="0" y="34029"/>
                    <a:pt x="4879" y="22249"/>
                    <a:pt x="13564" y="13564"/>
                  </a:cubicBezTo>
                  <a:cubicBezTo>
                    <a:pt x="22249" y="4879"/>
                    <a:pt x="34029" y="0"/>
                    <a:pt x="46311" y="0"/>
                  </a:cubicBezTo>
                  <a:close/>
                </a:path>
              </a:pathLst>
            </a:custGeom>
            <a:solidFill>
              <a:srgbClr val="FFFFFF"/>
            </a:solidFill>
            <a:ln w="104775">
              <a:solidFill>
                <a:srgbClr val="172119"/>
              </a:solidFill>
            </a:ln>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1680"/>
                </a:lnSpc>
              </a:pPr>
              <a:endParaRPr/>
            </a:p>
          </p:txBody>
        </p:sp>
      </p:grpSp>
      <p:grpSp>
        <p:nvGrpSpPr>
          <p:cNvPr id="9" name="Group 9"/>
          <p:cNvGrpSpPr/>
          <p:nvPr/>
        </p:nvGrpSpPr>
        <p:grpSpPr>
          <a:xfrm>
            <a:off x="1809032" y="3040954"/>
            <a:ext cx="6129206" cy="4562524"/>
            <a:chOff x="0" y="0"/>
            <a:chExt cx="8172275" cy="6083365"/>
          </a:xfrm>
        </p:grpSpPr>
        <p:sp>
          <p:nvSpPr>
            <p:cNvPr id="10" name="TextBox 10"/>
            <p:cNvSpPr txBox="1"/>
            <p:nvPr/>
          </p:nvSpPr>
          <p:spPr>
            <a:xfrm>
              <a:off x="901218" y="5785374"/>
              <a:ext cx="695754"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Ha Noi</a:t>
              </a:r>
            </a:p>
          </p:txBody>
        </p:sp>
        <p:sp>
          <p:nvSpPr>
            <p:cNvPr id="11" name="TextBox 11"/>
            <p:cNvSpPr txBox="1"/>
            <p:nvPr/>
          </p:nvSpPr>
          <p:spPr>
            <a:xfrm>
              <a:off x="2710985" y="5785374"/>
              <a:ext cx="1249097"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Ho Chi Minh</a:t>
              </a:r>
            </a:p>
          </p:txBody>
        </p:sp>
        <p:sp>
          <p:nvSpPr>
            <p:cNvPr id="12" name="TextBox 12"/>
            <p:cNvSpPr txBox="1"/>
            <p:nvPr/>
          </p:nvSpPr>
          <p:spPr>
            <a:xfrm>
              <a:off x="4890393" y="5785374"/>
              <a:ext cx="1063157"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Hai Phong</a:t>
              </a:r>
            </a:p>
          </p:txBody>
        </p:sp>
        <p:sp>
          <p:nvSpPr>
            <p:cNvPr id="13" name="TextBox 13"/>
            <p:cNvSpPr txBox="1"/>
            <p:nvPr/>
          </p:nvSpPr>
          <p:spPr>
            <a:xfrm>
              <a:off x="7030839" y="5785374"/>
              <a:ext cx="955139" cy="297992"/>
            </a:xfrm>
            <a:prstGeom prst="rect">
              <a:avLst/>
            </a:prstGeom>
          </p:spPr>
          <p:txBody>
            <a:bodyPr lIns="0" tIns="0" rIns="0" bIns="0" rtlCol="0" anchor="t">
              <a:spAutoFit/>
            </a:bodyPr>
            <a:lstStyle/>
            <a:p>
              <a:pPr algn="ctr">
                <a:lnSpc>
                  <a:spcPts val="1895"/>
                </a:lnSpc>
              </a:pPr>
              <a:r>
                <a:rPr lang="en-US" sz="1354">
                  <a:solidFill>
                    <a:srgbClr val="000000"/>
                  </a:solidFill>
                  <a:latin typeface="Nunito Light"/>
                </a:rPr>
                <a:t>Thai Binh</a:t>
              </a:r>
            </a:p>
          </p:txBody>
        </p:sp>
        <p:grpSp>
          <p:nvGrpSpPr>
            <p:cNvPr id="14" name="Group 14"/>
            <p:cNvGrpSpPr>
              <a:grpSpLocks noChangeAspect="1"/>
            </p:cNvGrpSpPr>
            <p:nvPr/>
          </p:nvGrpSpPr>
          <p:grpSpPr>
            <a:xfrm>
              <a:off x="585229" y="134708"/>
              <a:ext cx="7587046" cy="5564595"/>
              <a:chOff x="0" y="0"/>
              <a:chExt cx="6723724" cy="4931405"/>
            </a:xfrm>
          </p:grpSpPr>
          <p:sp>
            <p:nvSpPr>
              <p:cNvPr id="15" name="Freeform 15"/>
              <p:cNvSpPr/>
              <p:nvPr/>
            </p:nvSpPr>
            <p:spPr>
              <a:xfrm>
                <a:off x="0" y="-6350"/>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6" name="Freeform 16"/>
              <p:cNvSpPr/>
              <p:nvPr/>
            </p:nvSpPr>
            <p:spPr>
              <a:xfrm>
                <a:off x="0" y="1226501"/>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7" name="Freeform 17"/>
              <p:cNvSpPr/>
              <p:nvPr/>
            </p:nvSpPr>
            <p:spPr>
              <a:xfrm>
                <a:off x="0" y="2459353"/>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8" name="Freeform 18"/>
              <p:cNvSpPr/>
              <p:nvPr/>
            </p:nvSpPr>
            <p:spPr>
              <a:xfrm>
                <a:off x="0" y="3692204"/>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sp>
            <p:nvSpPr>
              <p:cNvPr id="19" name="Freeform 19"/>
              <p:cNvSpPr/>
              <p:nvPr/>
            </p:nvSpPr>
            <p:spPr>
              <a:xfrm>
                <a:off x="0" y="4925055"/>
                <a:ext cx="6723724" cy="12700"/>
              </a:xfrm>
              <a:custGeom>
                <a:avLst/>
                <a:gdLst/>
                <a:ahLst/>
                <a:cxnLst/>
                <a:rect l="l" t="t" r="r" b="b"/>
                <a:pathLst>
                  <a:path w="6723724" h="12700">
                    <a:moveTo>
                      <a:pt x="0" y="0"/>
                    </a:moveTo>
                    <a:lnTo>
                      <a:pt x="6723724" y="0"/>
                    </a:lnTo>
                    <a:lnTo>
                      <a:pt x="6723724" y="12700"/>
                    </a:lnTo>
                    <a:lnTo>
                      <a:pt x="0" y="12700"/>
                    </a:lnTo>
                    <a:close/>
                  </a:path>
                </a:pathLst>
              </a:custGeom>
              <a:solidFill>
                <a:srgbClr val="000000"/>
              </a:solidFill>
            </p:spPr>
          </p:sp>
        </p:grpSp>
        <p:sp>
          <p:nvSpPr>
            <p:cNvPr id="20" name="TextBox 20"/>
            <p:cNvSpPr txBox="1"/>
            <p:nvPr/>
          </p:nvSpPr>
          <p:spPr>
            <a:xfrm>
              <a:off x="0" y="-28575"/>
              <a:ext cx="470584"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100 </a:t>
              </a:r>
            </a:p>
          </p:txBody>
        </p:sp>
        <p:sp>
          <p:nvSpPr>
            <p:cNvPr id="21" name="TextBox 21"/>
            <p:cNvSpPr txBox="1"/>
            <p:nvPr/>
          </p:nvSpPr>
          <p:spPr>
            <a:xfrm>
              <a:off x="137574" y="1362574"/>
              <a:ext cx="333009"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75 </a:t>
              </a:r>
            </a:p>
          </p:txBody>
        </p:sp>
        <p:sp>
          <p:nvSpPr>
            <p:cNvPr id="22" name="TextBox 22"/>
            <p:cNvSpPr txBox="1"/>
            <p:nvPr/>
          </p:nvSpPr>
          <p:spPr>
            <a:xfrm>
              <a:off x="137574" y="2753723"/>
              <a:ext cx="333009"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50 </a:t>
              </a:r>
            </a:p>
          </p:txBody>
        </p:sp>
        <p:sp>
          <p:nvSpPr>
            <p:cNvPr id="23" name="TextBox 23"/>
            <p:cNvSpPr txBox="1"/>
            <p:nvPr/>
          </p:nvSpPr>
          <p:spPr>
            <a:xfrm>
              <a:off x="137574" y="4144871"/>
              <a:ext cx="333009"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25 </a:t>
              </a:r>
            </a:p>
          </p:txBody>
        </p:sp>
        <p:sp>
          <p:nvSpPr>
            <p:cNvPr id="24" name="TextBox 24"/>
            <p:cNvSpPr txBox="1"/>
            <p:nvPr/>
          </p:nvSpPr>
          <p:spPr>
            <a:xfrm>
              <a:off x="275149" y="5536020"/>
              <a:ext cx="195435" cy="297992"/>
            </a:xfrm>
            <a:prstGeom prst="rect">
              <a:avLst/>
            </a:prstGeom>
          </p:spPr>
          <p:txBody>
            <a:bodyPr lIns="0" tIns="0" rIns="0" bIns="0" rtlCol="0" anchor="t">
              <a:spAutoFit/>
            </a:bodyPr>
            <a:lstStyle/>
            <a:p>
              <a:pPr algn="r">
                <a:lnSpc>
                  <a:spcPts val="1895"/>
                </a:lnSpc>
              </a:pPr>
              <a:r>
                <a:rPr lang="en-US" sz="1354">
                  <a:solidFill>
                    <a:srgbClr val="000000"/>
                  </a:solidFill>
                  <a:latin typeface="Nunito Light"/>
                </a:rPr>
                <a:t>0 </a:t>
              </a:r>
            </a:p>
          </p:txBody>
        </p:sp>
        <p:grpSp>
          <p:nvGrpSpPr>
            <p:cNvPr id="25" name="Group 25"/>
            <p:cNvGrpSpPr>
              <a:grpSpLocks noChangeAspect="1"/>
            </p:cNvGrpSpPr>
            <p:nvPr/>
          </p:nvGrpSpPr>
          <p:grpSpPr>
            <a:xfrm>
              <a:off x="585229" y="955067"/>
              <a:ext cx="7587046" cy="4744237"/>
              <a:chOff x="0" y="727011"/>
              <a:chExt cx="6723724" cy="4204394"/>
            </a:xfrm>
          </p:grpSpPr>
          <p:sp>
            <p:nvSpPr>
              <p:cNvPr id="26" name="Freeform 26"/>
              <p:cNvSpPr/>
              <p:nvPr/>
            </p:nvSpPr>
            <p:spPr>
              <a:xfrm>
                <a:off x="0" y="1473072"/>
                <a:ext cx="1176652" cy="3458334"/>
              </a:xfrm>
              <a:custGeom>
                <a:avLst/>
                <a:gdLst/>
                <a:ahLst/>
                <a:cxnLst/>
                <a:rect l="l" t="t" r="r" b="b"/>
                <a:pathLst>
                  <a:path w="1176652" h="3458334">
                    <a:moveTo>
                      <a:pt x="0" y="0"/>
                    </a:moveTo>
                    <a:lnTo>
                      <a:pt x="1176652" y="0"/>
                    </a:lnTo>
                    <a:lnTo>
                      <a:pt x="1176652" y="3458333"/>
                    </a:lnTo>
                    <a:lnTo>
                      <a:pt x="0" y="3458333"/>
                    </a:lnTo>
                    <a:close/>
                  </a:path>
                </a:pathLst>
              </a:custGeom>
              <a:solidFill>
                <a:srgbClr val="16646D"/>
              </a:solidFill>
            </p:spPr>
          </p:sp>
          <p:sp>
            <p:nvSpPr>
              <p:cNvPr id="27" name="Freeform 27"/>
              <p:cNvSpPr/>
              <p:nvPr/>
            </p:nvSpPr>
            <p:spPr>
              <a:xfrm>
                <a:off x="1849024" y="1811920"/>
                <a:ext cx="1176652" cy="3119485"/>
              </a:xfrm>
              <a:custGeom>
                <a:avLst/>
                <a:gdLst/>
                <a:ahLst/>
                <a:cxnLst/>
                <a:rect l="l" t="t" r="r" b="b"/>
                <a:pathLst>
                  <a:path w="1176652" h="3119485">
                    <a:moveTo>
                      <a:pt x="0" y="0"/>
                    </a:moveTo>
                    <a:lnTo>
                      <a:pt x="1176652" y="0"/>
                    </a:lnTo>
                    <a:lnTo>
                      <a:pt x="1176652" y="3119485"/>
                    </a:lnTo>
                    <a:lnTo>
                      <a:pt x="0" y="3119485"/>
                    </a:lnTo>
                    <a:close/>
                  </a:path>
                </a:pathLst>
              </a:custGeom>
              <a:solidFill>
                <a:srgbClr val="16646D"/>
              </a:solidFill>
            </p:spPr>
          </p:sp>
          <p:sp>
            <p:nvSpPr>
              <p:cNvPr id="28" name="Freeform 28"/>
              <p:cNvSpPr/>
              <p:nvPr/>
            </p:nvSpPr>
            <p:spPr>
              <a:xfrm>
                <a:off x="3698048" y="973581"/>
                <a:ext cx="1176652" cy="3957824"/>
              </a:xfrm>
              <a:custGeom>
                <a:avLst/>
                <a:gdLst/>
                <a:ahLst/>
                <a:cxnLst/>
                <a:rect l="l" t="t" r="r" b="b"/>
                <a:pathLst>
                  <a:path w="1176652" h="3957824">
                    <a:moveTo>
                      <a:pt x="0" y="0"/>
                    </a:moveTo>
                    <a:lnTo>
                      <a:pt x="1176652" y="0"/>
                    </a:lnTo>
                    <a:lnTo>
                      <a:pt x="1176652" y="3957824"/>
                    </a:lnTo>
                    <a:lnTo>
                      <a:pt x="0" y="3957824"/>
                    </a:lnTo>
                    <a:close/>
                  </a:path>
                </a:pathLst>
              </a:custGeom>
              <a:solidFill>
                <a:srgbClr val="16646D"/>
              </a:solidFill>
            </p:spPr>
          </p:sp>
          <p:sp>
            <p:nvSpPr>
              <p:cNvPr id="29" name="Freeform 29"/>
              <p:cNvSpPr/>
              <p:nvPr/>
            </p:nvSpPr>
            <p:spPr>
              <a:xfrm>
                <a:off x="5547072" y="727011"/>
                <a:ext cx="1176651" cy="4204394"/>
              </a:xfrm>
              <a:custGeom>
                <a:avLst/>
                <a:gdLst/>
                <a:ahLst/>
                <a:cxnLst/>
                <a:rect l="l" t="t" r="r" b="b"/>
                <a:pathLst>
                  <a:path w="1176651" h="4204394">
                    <a:moveTo>
                      <a:pt x="0" y="0"/>
                    </a:moveTo>
                    <a:lnTo>
                      <a:pt x="1176652" y="0"/>
                    </a:lnTo>
                    <a:lnTo>
                      <a:pt x="1176652" y="4204394"/>
                    </a:lnTo>
                    <a:lnTo>
                      <a:pt x="0" y="4204394"/>
                    </a:lnTo>
                    <a:close/>
                  </a:path>
                </a:pathLst>
              </a:custGeom>
              <a:solidFill>
                <a:srgbClr val="16646D"/>
              </a:solidFill>
            </p:spPr>
          </p:sp>
          <p:sp>
            <p:nvSpPr>
              <p:cNvPr id="30" name="Freeform 30"/>
              <p:cNvSpPr/>
              <p:nvPr/>
            </p:nvSpPr>
            <p:spPr>
              <a:xfrm>
                <a:off x="0" y="0"/>
                <a:ext cx="0" cy="0"/>
              </a:xfrm>
              <a:custGeom>
                <a:avLst/>
                <a:gdLst/>
                <a:ahLst/>
                <a:cxnLst/>
                <a:rect l="l" t="t" r="r" b="b"/>
                <a:pathLst>
                  <a:path/>
                </a:pathLst>
              </a:custGeom>
              <a:solidFill>
                <a:srgbClr val="3E8A80"/>
              </a:solidFill>
            </p:spPr>
          </p:sp>
          <p:sp>
            <p:nvSpPr>
              <p:cNvPr id="31" name="Freeform 31"/>
              <p:cNvSpPr/>
              <p:nvPr/>
            </p:nvSpPr>
            <p:spPr>
              <a:xfrm>
                <a:off x="0" y="0"/>
                <a:ext cx="0" cy="0"/>
              </a:xfrm>
              <a:custGeom>
                <a:avLst/>
                <a:gdLst/>
                <a:ahLst/>
                <a:cxnLst/>
                <a:rect l="l" t="t" r="r" b="b"/>
                <a:pathLst>
                  <a:path/>
                </a:pathLst>
              </a:custGeom>
              <a:solidFill>
                <a:srgbClr val="3E8A80"/>
              </a:solidFill>
            </p:spPr>
          </p:sp>
          <p:sp>
            <p:nvSpPr>
              <p:cNvPr id="32" name="Freeform 32"/>
              <p:cNvSpPr/>
              <p:nvPr/>
            </p:nvSpPr>
            <p:spPr>
              <a:xfrm>
                <a:off x="3698048" y="973581"/>
                <a:ext cx="1176652" cy="3957824"/>
              </a:xfrm>
              <a:custGeom>
                <a:avLst/>
                <a:gdLst/>
                <a:ahLst/>
                <a:cxnLst/>
                <a:rect l="l" t="t" r="r" b="b"/>
                <a:pathLst>
                  <a:path w="1176652" h="3957824">
                    <a:moveTo>
                      <a:pt x="0" y="0"/>
                    </a:moveTo>
                    <a:lnTo>
                      <a:pt x="1176652" y="0"/>
                    </a:lnTo>
                    <a:lnTo>
                      <a:pt x="1176652" y="3957824"/>
                    </a:lnTo>
                    <a:lnTo>
                      <a:pt x="0" y="3957824"/>
                    </a:lnTo>
                    <a:close/>
                  </a:path>
                </a:pathLst>
              </a:custGeom>
              <a:solidFill>
                <a:srgbClr val="3E8A80"/>
              </a:solidFill>
            </p:spPr>
          </p:sp>
          <p:sp>
            <p:nvSpPr>
              <p:cNvPr id="33" name="Freeform 33"/>
              <p:cNvSpPr/>
              <p:nvPr/>
            </p:nvSpPr>
            <p:spPr>
              <a:xfrm>
                <a:off x="0" y="0"/>
                <a:ext cx="0" cy="0"/>
              </a:xfrm>
              <a:custGeom>
                <a:avLst/>
                <a:gdLst/>
                <a:ahLst/>
                <a:cxnLst/>
                <a:rect l="l" t="t" r="r" b="b"/>
                <a:pathLst>
                  <a:path/>
                </a:pathLst>
              </a:custGeom>
              <a:solidFill>
                <a:srgbClr val="3E8A80"/>
              </a:solidFill>
            </p:spPr>
          </p:sp>
          <p:sp>
            <p:nvSpPr>
              <p:cNvPr id="34" name="Freeform 34"/>
              <p:cNvSpPr/>
              <p:nvPr/>
            </p:nvSpPr>
            <p:spPr>
              <a:xfrm>
                <a:off x="0" y="1473072"/>
                <a:ext cx="1176652" cy="3458334"/>
              </a:xfrm>
              <a:custGeom>
                <a:avLst/>
                <a:gdLst/>
                <a:ahLst/>
                <a:cxnLst/>
                <a:rect l="l" t="t" r="r" b="b"/>
                <a:pathLst>
                  <a:path w="1176652" h="3458334">
                    <a:moveTo>
                      <a:pt x="0" y="0"/>
                    </a:moveTo>
                    <a:lnTo>
                      <a:pt x="1176652" y="0"/>
                    </a:lnTo>
                    <a:lnTo>
                      <a:pt x="1176652" y="3458333"/>
                    </a:lnTo>
                    <a:lnTo>
                      <a:pt x="0" y="3458333"/>
                    </a:lnTo>
                    <a:close/>
                  </a:path>
                </a:pathLst>
              </a:custGeom>
              <a:solidFill>
                <a:srgbClr val="71B18F"/>
              </a:solidFill>
            </p:spPr>
          </p:sp>
          <p:sp>
            <p:nvSpPr>
              <p:cNvPr id="35" name="Freeform 35"/>
              <p:cNvSpPr/>
              <p:nvPr/>
            </p:nvSpPr>
            <p:spPr>
              <a:xfrm>
                <a:off x="1849024" y="1811920"/>
                <a:ext cx="1176652" cy="3119485"/>
              </a:xfrm>
              <a:custGeom>
                <a:avLst/>
                <a:gdLst/>
                <a:ahLst/>
                <a:cxnLst/>
                <a:rect l="l" t="t" r="r" b="b"/>
                <a:pathLst>
                  <a:path w="1176652" h="3119485">
                    <a:moveTo>
                      <a:pt x="0" y="0"/>
                    </a:moveTo>
                    <a:lnTo>
                      <a:pt x="1176652" y="0"/>
                    </a:lnTo>
                    <a:lnTo>
                      <a:pt x="1176652" y="3119485"/>
                    </a:lnTo>
                    <a:lnTo>
                      <a:pt x="0" y="3119485"/>
                    </a:lnTo>
                    <a:close/>
                  </a:path>
                </a:pathLst>
              </a:custGeom>
              <a:solidFill>
                <a:srgbClr val="71B18F"/>
              </a:solidFill>
            </p:spPr>
          </p:sp>
          <p:sp>
            <p:nvSpPr>
              <p:cNvPr id="36" name="Freeform 36"/>
              <p:cNvSpPr/>
              <p:nvPr/>
            </p:nvSpPr>
            <p:spPr>
              <a:xfrm>
                <a:off x="3698048" y="4931405"/>
                <a:ext cx="1176652" cy="0"/>
              </a:xfrm>
              <a:custGeom>
                <a:avLst/>
                <a:gdLst/>
                <a:ahLst/>
                <a:cxnLst/>
                <a:rect l="l" t="t" r="r" b="b"/>
                <a:pathLst>
                  <a:path w="1176652">
                    <a:moveTo>
                      <a:pt x="0" y="0"/>
                    </a:moveTo>
                    <a:lnTo>
                      <a:pt x="1176652" y="0"/>
                    </a:lnTo>
                    <a:lnTo>
                      <a:pt x="1176652" y="0"/>
                    </a:lnTo>
                    <a:lnTo>
                      <a:pt x="0" y="0"/>
                    </a:lnTo>
                    <a:close/>
                  </a:path>
                </a:pathLst>
              </a:custGeom>
              <a:solidFill>
                <a:srgbClr val="71B18F"/>
              </a:solidFill>
            </p:spPr>
          </p:sp>
          <p:sp>
            <p:nvSpPr>
              <p:cNvPr id="37" name="Freeform 37"/>
              <p:cNvSpPr/>
              <p:nvPr/>
            </p:nvSpPr>
            <p:spPr>
              <a:xfrm>
                <a:off x="5547072" y="4931405"/>
                <a:ext cx="1176651" cy="0"/>
              </a:xfrm>
              <a:custGeom>
                <a:avLst/>
                <a:gdLst/>
                <a:ahLst/>
                <a:cxnLst/>
                <a:rect l="l" t="t" r="r" b="b"/>
                <a:pathLst>
                  <a:path w="1176651">
                    <a:moveTo>
                      <a:pt x="0" y="0"/>
                    </a:moveTo>
                    <a:lnTo>
                      <a:pt x="1176652" y="0"/>
                    </a:lnTo>
                    <a:lnTo>
                      <a:pt x="1176652" y="0"/>
                    </a:lnTo>
                    <a:lnTo>
                      <a:pt x="0" y="0"/>
                    </a:lnTo>
                    <a:close/>
                  </a:path>
                </a:pathLst>
              </a:custGeom>
              <a:solidFill>
                <a:srgbClr val="71B18F"/>
              </a:solidFill>
            </p:spPr>
          </p:sp>
          <p:sp>
            <p:nvSpPr>
              <p:cNvPr id="38" name="Freeform 38"/>
              <p:cNvSpPr/>
              <p:nvPr/>
            </p:nvSpPr>
            <p:spPr>
              <a:xfrm>
                <a:off x="0" y="1473072"/>
                <a:ext cx="1176652" cy="3458334"/>
              </a:xfrm>
              <a:custGeom>
                <a:avLst/>
                <a:gdLst/>
                <a:ahLst/>
                <a:cxnLst/>
                <a:rect l="l" t="t" r="r" b="b"/>
                <a:pathLst>
                  <a:path w="1176652" h="3458334">
                    <a:moveTo>
                      <a:pt x="0" y="0"/>
                    </a:moveTo>
                    <a:lnTo>
                      <a:pt x="1176652" y="0"/>
                    </a:lnTo>
                    <a:lnTo>
                      <a:pt x="1176652" y="3458333"/>
                    </a:lnTo>
                    <a:lnTo>
                      <a:pt x="0" y="3458333"/>
                    </a:lnTo>
                    <a:close/>
                  </a:path>
                </a:pathLst>
              </a:custGeom>
              <a:solidFill>
                <a:srgbClr val="AED69D"/>
              </a:solidFill>
            </p:spPr>
          </p:sp>
          <p:sp>
            <p:nvSpPr>
              <p:cNvPr id="39" name="Freeform 39"/>
              <p:cNvSpPr/>
              <p:nvPr/>
            </p:nvSpPr>
            <p:spPr>
              <a:xfrm>
                <a:off x="1849024" y="4931405"/>
                <a:ext cx="1176652" cy="0"/>
              </a:xfrm>
              <a:custGeom>
                <a:avLst/>
                <a:gdLst/>
                <a:ahLst/>
                <a:cxnLst/>
                <a:rect l="l" t="t" r="r" b="b"/>
                <a:pathLst>
                  <a:path w="1176652">
                    <a:moveTo>
                      <a:pt x="0" y="0"/>
                    </a:moveTo>
                    <a:lnTo>
                      <a:pt x="1176652" y="0"/>
                    </a:lnTo>
                    <a:lnTo>
                      <a:pt x="1176652" y="0"/>
                    </a:lnTo>
                    <a:lnTo>
                      <a:pt x="0" y="0"/>
                    </a:lnTo>
                    <a:close/>
                  </a:path>
                </a:pathLst>
              </a:custGeom>
              <a:solidFill>
                <a:srgbClr val="AED69D"/>
              </a:solidFill>
            </p:spPr>
          </p:sp>
          <p:sp>
            <p:nvSpPr>
              <p:cNvPr id="40" name="Freeform 40"/>
              <p:cNvSpPr/>
              <p:nvPr/>
            </p:nvSpPr>
            <p:spPr>
              <a:xfrm>
                <a:off x="3698048" y="4931405"/>
                <a:ext cx="1176652" cy="0"/>
              </a:xfrm>
              <a:custGeom>
                <a:avLst/>
                <a:gdLst/>
                <a:ahLst/>
                <a:cxnLst/>
                <a:rect l="l" t="t" r="r" b="b"/>
                <a:pathLst>
                  <a:path w="1176652">
                    <a:moveTo>
                      <a:pt x="0" y="0"/>
                    </a:moveTo>
                    <a:lnTo>
                      <a:pt x="1176652" y="0"/>
                    </a:lnTo>
                    <a:lnTo>
                      <a:pt x="1176652" y="0"/>
                    </a:lnTo>
                    <a:lnTo>
                      <a:pt x="0" y="0"/>
                    </a:lnTo>
                    <a:close/>
                  </a:path>
                </a:pathLst>
              </a:custGeom>
              <a:solidFill>
                <a:srgbClr val="AED69D"/>
              </a:solidFill>
            </p:spPr>
          </p:sp>
          <p:sp>
            <p:nvSpPr>
              <p:cNvPr id="41" name="Freeform 41"/>
              <p:cNvSpPr/>
              <p:nvPr/>
            </p:nvSpPr>
            <p:spPr>
              <a:xfrm>
                <a:off x="5547072" y="4931405"/>
                <a:ext cx="1176651" cy="0"/>
              </a:xfrm>
              <a:custGeom>
                <a:avLst/>
                <a:gdLst/>
                <a:ahLst/>
                <a:cxnLst/>
                <a:rect l="l" t="t" r="r" b="b"/>
                <a:pathLst>
                  <a:path w="1176651">
                    <a:moveTo>
                      <a:pt x="0" y="0"/>
                    </a:moveTo>
                    <a:lnTo>
                      <a:pt x="1176652" y="0"/>
                    </a:lnTo>
                    <a:lnTo>
                      <a:pt x="1176652" y="0"/>
                    </a:lnTo>
                    <a:lnTo>
                      <a:pt x="0" y="0"/>
                    </a:lnTo>
                    <a:close/>
                  </a:path>
                </a:pathLst>
              </a:custGeom>
              <a:solidFill>
                <a:srgbClr val="AED69D"/>
              </a:solidFill>
            </p:spPr>
          </p:sp>
        </p:grpSp>
      </p:grpSp>
      <p:sp>
        <p:nvSpPr>
          <p:cNvPr id="42" name="TextBox 42"/>
          <p:cNvSpPr txBox="1"/>
          <p:nvPr/>
        </p:nvSpPr>
        <p:spPr>
          <a:xfrm>
            <a:off x="1460314" y="2168554"/>
            <a:ext cx="6826643" cy="609600"/>
          </a:xfrm>
          <a:prstGeom prst="rect">
            <a:avLst/>
          </a:prstGeom>
        </p:spPr>
        <p:txBody>
          <a:bodyPr lIns="0" tIns="0" rIns="0" bIns="0" rtlCol="0" anchor="t">
            <a:spAutoFit/>
          </a:bodyPr>
          <a:lstStyle/>
          <a:p>
            <a:pPr algn="ctr">
              <a:lnSpc>
                <a:spcPts val="2449"/>
              </a:lnSpc>
            </a:pPr>
            <a:r>
              <a:rPr lang="en-US" sz="2041">
                <a:solidFill>
                  <a:srgbClr val="4C5344"/>
                </a:solidFill>
                <a:latin typeface="Montserrat Bold"/>
              </a:rPr>
              <a:t>Percentage of students who have not determined their career orientation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2882</Words>
  <Application>Microsoft Office PowerPoint</Application>
  <PresentationFormat>Custom</PresentationFormat>
  <Paragraphs>365</Paragraphs>
  <Slides>46</Slides>
  <Notes>6</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46</vt:i4>
      </vt:variant>
    </vt:vector>
  </HeadingPairs>
  <TitlesOfParts>
    <vt:vector size="66" baseType="lpstr">
      <vt:lpstr>Canva Sans</vt:lpstr>
      <vt:lpstr>Open Sans Light</vt:lpstr>
      <vt:lpstr>Studly</vt:lpstr>
      <vt:lpstr>Canva Sans Bold</vt:lpstr>
      <vt:lpstr>Montserrat Classic</vt:lpstr>
      <vt:lpstr>Arial</vt:lpstr>
      <vt:lpstr>Studly Bold</vt:lpstr>
      <vt:lpstr>Calibri</vt:lpstr>
      <vt:lpstr>Montserrat Bold</vt:lpstr>
      <vt:lpstr>Open Sans</vt:lpstr>
      <vt:lpstr>Open Sans Bold Bold</vt:lpstr>
      <vt:lpstr>Montserrat Classic Bold</vt:lpstr>
      <vt:lpstr>Open Sauce SemiBold</vt:lpstr>
      <vt:lpstr>Nunito Light</vt:lpstr>
      <vt:lpstr>Noto Sans</vt:lpstr>
      <vt:lpstr>Noto Sans Bold</vt:lpstr>
      <vt:lpstr>Open Sans Bold</vt:lpstr>
      <vt:lpstr>Open Sans Light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RIZE] - findyourmaple.com</dc:title>
  <cp:lastModifiedBy>Vũ</cp:lastModifiedBy>
  <cp:revision>4</cp:revision>
  <dcterms:created xsi:type="dcterms:W3CDTF">2006-08-16T00:00:00Z</dcterms:created>
  <dcterms:modified xsi:type="dcterms:W3CDTF">2022-11-05T12:29:30Z</dcterms:modified>
  <dc:identifier>DAFODaGciuE</dc:identifier>
</cp:coreProperties>
</file>